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49" r:id="rId1"/>
  </p:sldMasterIdLst>
  <p:notesMasterIdLst>
    <p:notesMasterId r:id="rId29"/>
  </p:notesMasterIdLst>
  <p:sldIdLst>
    <p:sldId id="256" r:id="rId2"/>
    <p:sldId id="257" r:id="rId3"/>
    <p:sldId id="258" r:id="rId4"/>
    <p:sldId id="259" r:id="rId5"/>
    <p:sldId id="281" r:id="rId6"/>
    <p:sldId id="266" r:id="rId7"/>
    <p:sldId id="263" r:id="rId8"/>
    <p:sldId id="264" r:id="rId9"/>
    <p:sldId id="279" r:id="rId10"/>
    <p:sldId id="292" r:id="rId11"/>
    <p:sldId id="262" r:id="rId12"/>
    <p:sldId id="265" r:id="rId13"/>
    <p:sldId id="267" r:id="rId14"/>
    <p:sldId id="268" r:id="rId15"/>
    <p:sldId id="260" r:id="rId16"/>
    <p:sldId id="261" r:id="rId17"/>
    <p:sldId id="278" r:id="rId18"/>
    <p:sldId id="285" r:id="rId19"/>
    <p:sldId id="270" r:id="rId20"/>
    <p:sldId id="269" r:id="rId21"/>
    <p:sldId id="271" r:id="rId22"/>
    <p:sldId id="272" r:id="rId23"/>
    <p:sldId id="290" r:id="rId24"/>
    <p:sldId id="291" r:id="rId25"/>
    <p:sldId id="273" r:id="rId26"/>
    <p:sldId id="289" r:id="rId27"/>
    <p:sldId id="274" r:id="rId28"/>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V2ylyQosTHQvvYBUqWyGDF6t1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E33D"/>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C141BE-897D-42AC-9995-D2A7550FEB45}">
  <a:tblStyle styleId="{C1C141BE-897D-42AC-9995-D2A7550FEB4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4660"/>
  </p:normalViewPr>
  <p:slideViewPr>
    <p:cSldViewPr snapToGrid="0">
      <p:cViewPr varScale="1">
        <p:scale>
          <a:sx n="75" d="100"/>
          <a:sy n="75" d="100"/>
        </p:scale>
        <p:origin x="912"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8" Type="http://schemas.openxmlformats.org/officeDocument/2006/relationships/slide" Target="slides/slide7.xml"/><Relationship Id="rId51" Type="http://customschemas.google.com/relationships/presentationmetadata" Target="metadata"/></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B4FF0-4DB4-4761-BD03-ECB38003956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2857B20-29E1-4A3C-B7A7-99A4623E76E4}">
      <dgm:prSet custT="1"/>
      <dgm:spPr/>
      <dgm:t>
        <a:bodyPr/>
        <a:lstStyle/>
        <a:p>
          <a:pPr>
            <a:lnSpc>
              <a:spcPct val="100000"/>
            </a:lnSpc>
          </a:pPr>
          <a:r>
            <a:rPr lang="en-US" sz="1400" b="1" i="0" dirty="0"/>
            <a:t>Get a good night's rest and eat a healthy breakfast.</a:t>
          </a:r>
          <a:endParaRPr lang="en-US" sz="1400" b="1" dirty="0"/>
        </a:p>
      </dgm:t>
    </dgm:pt>
    <dgm:pt modelId="{67E5427E-313F-49F1-9905-056CF3840480}" type="parTrans" cxnId="{3C44B678-CC3B-4795-93A1-9D70B388DCAF}">
      <dgm:prSet/>
      <dgm:spPr/>
      <dgm:t>
        <a:bodyPr/>
        <a:lstStyle/>
        <a:p>
          <a:endParaRPr lang="en-US"/>
        </a:p>
      </dgm:t>
    </dgm:pt>
    <dgm:pt modelId="{A6563DA6-BBCE-4273-989C-2FFCDC518D4C}" type="sibTrans" cxnId="{3C44B678-CC3B-4795-93A1-9D70B388DCAF}">
      <dgm:prSet/>
      <dgm:spPr/>
      <dgm:t>
        <a:bodyPr/>
        <a:lstStyle/>
        <a:p>
          <a:endParaRPr lang="en-US"/>
        </a:p>
      </dgm:t>
    </dgm:pt>
    <dgm:pt modelId="{A6A03145-7E43-4252-AC19-A7AD1BCDDEE6}">
      <dgm:prSet custT="1"/>
      <dgm:spPr/>
      <dgm:t>
        <a:bodyPr/>
        <a:lstStyle/>
        <a:p>
          <a:pPr>
            <a:lnSpc>
              <a:spcPct val="100000"/>
            </a:lnSpc>
          </a:pPr>
          <a:r>
            <a:rPr lang="en-US" sz="1400" b="1" i="0" dirty="0"/>
            <a:t>Students come to school by 7:50 and are with the teacher at 8:00 PREPARED TO LEARN</a:t>
          </a:r>
          <a:r>
            <a:rPr lang="en-US" sz="1100" b="1" i="0" dirty="0"/>
            <a:t>. </a:t>
          </a:r>
          <a:endParaRPr lang="en-US" sz="1100" dirty="0"/>
        </a:p>
      </dgm:t>
    </dgm:pt>
    <dgm:pt modelId="{61034D11-940F-46B4-A500-2C7F517926D4}" type="parTrans" cxnId="{C7BB390D-8950-4986-9AED-047DA97145A7}">
      <dgm:prSet/>
      <dgm:spPr/>
      <dgm:t>
        <a:bodyPr/>
        <a:lstStyle/>
        <a:p>
          <a:endParaRPr lang="en-US"/>
        </a:p>
      </dgm:t>
    </dgm:pt>
    <dgm:pt modelId="{65034750-1F71-4632-A183-E2CEE4E5CA8F}" type="sibTrans" cxnId="{C7BB390D-8950-4986-9AED-047DA97145A7}">
      <dgm:prSet/>
      <dgm:spPr/>
      <dgm:t>
        <a:bodyPr/>
        <a:lstStyle/>
        <a:p>
          <a:endParaRPr lang="en-US"/>
        </a:p>
      </dgm:t>
    </dgm:pt>
    <dgm:pt modelId="{C0515F06-7ED2-444E-8911-1EF863E774ED}">
      <dgm:prSet custT="1"/>
      <dgm:spPr/>
      <dgm:t>
        <a:bodyPr/>
        <a:lstStyle/>
        <a:p>
          <a:pPr>
            <a:lnSpc>
              <a:spcPct val="100000"/>
            </a:lnSpc>
          </a:pPr>
          <a:r>
            <a:rPr lang="en-US" sz="1400" b="1" i="0" dirty="0">
              <a:solidFill>
                <a:schemeClr val="tx1"/>
              </a:solidFill>
            </a:rPr>
            <a:t>Make</a:t>
          </a:r>
          <a:r>
            <a:rPr lang="en-US" sz="1400" b="1" i="0" dirty="0"/>
            <a:t> illness the only excuse for absences</a:t>
          </a:r>
          <a:r>
            <a:rPr lang="en-US" sz="1200" b="1" i="0" dirty="0"/>
            <a:t>.</a:t>
          </a:r>
          <a:endParaRPr lang="en-US" sz="1200" b="1" dirty="0"/>
        </a:p>
      </dgm:t>
    </dgm:pt>
    <dgm:pt modelId="{FCDA4E61-6FF8-474B-A532-8CDF2F277BF8}" type="parTrans" cxnId="{0A38F13C-2036-4B5A-B576-4F820E3E24B9}">
      <dgm:prSet/>
      <dgm:spPr/>
      <dgm:t>
        <a:bodyPr/>
        <a:lstStyle/>
        <a:p>
          <a:endParaRPr lang="en-US"/>
        </a:p>
      </dgm:t>
    </dgm:pt>
    <dgm:pt modelId="{56352591-BF09-423E-9492-F8A5307027B2}" type="sibTrans" cxnId="{0A38F13C-2036-4B5A-B576-4F820E3E24B9}">
      <dgm:prSet/>
      <dgm:spPr/>
      <dgm:t>
        <a:bodyPr/>
        <a:lstStyle/>
        <a:p>
          <a:endParaRPr lang="en-US"/>
        </a:p>
      </dgm:t>
    </dgm:pt>
    <dgm:pt modelId="{24E54C57-85C5-4D5A-BBA7-99665EB358FA}">
      <dgm:prSet/>
      <dgm:spPr/>
      <dgm:t>
        <a:bodyPr/>
        <a:lstStyle/>
        <a:p>
          <a:pPr>
            <a:lnSpc>
              <a:spcPct val="100000"/>
            </a:lnSpc>
          </a:pPr>
          <a:r>
            <a:rPr lang="en-US" b="1" i="0" dirty="0"/>
            <a:t>Complete classwork and homework assignments on time</a:t>
          </a:r>
          <a:r>
            <a:rPr lang="en-US" b="0" i="0" dirty="0"/>
            <a:t>.</a:t>
          </a:r>
          <a:endParaRPr lang="en-US" dirty="0"/>
        </a:p>
      </dgm:t>
    </dgm:pt>
    <dgm:pt modelId="{E8B3D988-9F44-4219-AB57-D9B3D4ED2B7E}" type="parTrans" cxnId="{0BE914AB-7DBC-4BB9-80C3-9F7E184E83FA}">
      <dgm:prSet/>
      <dgm:spPr/>
      <dgm:t>
        <a:bodyPr/>
        <a:lstStyle/>
        <a:p>
          <a:endParaRPr lang="en-US"/>
        </a:p>
      </dgm:t>
    </dgm:pt>
    <dgm:pt modelId="{E96348C5-5498-4637-9D8C-B7DC6A6F2110}" type="sibTrans" cxnId="{0BE914AB-7DBC-4BB9-80C3-9F7E184E83FA}">
      <dgm:prSet/>
      <dgm:spPr/>
      <dgm:t>
        <a:bodyPr/>
        <a:lstStyle/>
        <a:p>
          <a:endParaRPr lang="en-US"/>
        </a:p>
      </dgm:t>
    </dgm:pt>
    <dgm:pt modelId="{B43797B2-6F4A-425A-9FB6-DB42EA870FA3}">
      <dgm:prSet/>
      <dgm:spPr/>
      <dgm:t>
        <a:bodyPr/>
        <a:lstStyle/>
        <a:p>
          <a:pPr>
            <a:lnSpc>
              <a:spcPct val="100000"/>
            </a:lnSpc>
          </a:pPr>
          <a:r>
            <a:rPr lang="en-US" b="1" i="0"/>
            <a:t>Read </a:t>
          </a:r>
          <a:r>
            <a:rPr lang="en-US" b="1"/>
            <a:t>20 </a:t>
          </a:r>
          <a:r>
            <a:rPr lang="en-US" b="1" i="0"/>
            <a:t>minutes every day in addition to regularly assigned homework.</a:t>
          </a:r>
          <a:endParaRPr lang="en-US"/>
        </a:p>
      </dgm:t>
    </dgm:pt>
    <dgm:pt modelId="{EF957BAA-AE58-48C7-8D5F-097EBD496763}" type="parTrans" cxnId="{983521CE-5D87-4DC1-910C-0D0485BF5A92}">
      <dgm:prSet/>
      <dgm:spPr/>
      <dgm:t>
        <a:bodyPr/>
        <a:lstStyle/>
        <a:p>
          <a:endParaRPr lang="en-US"/>
        </a:p>
      </dgm:t>
    </dgm:pt>
    <dgm:pt modelId="{2EE6BA22-79A3-40BA-B9C7-622E27B8D264}" type="sibTrans" cxnId="{983521CE-5D87-4DC1-910C-0D0485BF5A92}">
      <dgm:prSet/>
      <dgm:spPr/>
      <dgm:t>
        <a:bodyPr/>
        <a:lstStyle/>
        <a:p>
          <a:endParaRPr lang="en-US"/>
        </a:p>
      </dgm:t>
    </dgm:pt>
    <dgm:pt modelId="{C74835F8-812D-484A-9052-7EEF742A6445}">
      <dgm:prSet/>
      <dgm:spPr/>
      <dgm:t>
        <a:bodyPr/>
        <a:lstStyle/>
        <a:p>
          <a:pPr>
            <a:lnSpc>
              <a:spcPct val="100000"/>
            </a:lnSpc>
          </a:pPr>
          <a:r>
            <a:rPr lang="en-US" b="1" i="0" dirty="0"/>
            <a:t>Memorize math facts to automaticity (study nightly). </a:t>
          </a:r>
          <a:endParaRPr lang="en-US" dirty="0"/>
        </a:p>
      </dgm:t>
    </dgm:pt>
    <dgm:pt modelId="{A8C5FCE3-8445-4CEC-8389-C0859ECE8502}" type="parTrans" cxnId="{C5142724-AC04-4AE1-BFF8-DA040E224B7A}">
      <dgm:prSet/>
      <dgm:spPr/>
      <dgm:t>
        <a:bodyPr/>
        <a:lstStyle/>
        <a:p>
          <a:endParaRPr lang="en-US"/>
        </a:p>
      </dgm:t>
    </dgm:pt>
    <dgm:pt modelId="{07215C02-FB1C-4373-BD85-0EEE80D78AC1}" type="sibTrans" cxnId="{C5142724-AC04-4AE1-BFF8-DA040E224B7A}">
      <dgm:prSet/>
      <dgm:spPr/>
      <dgm:t>
        <a:bodyPr/>
        <a:lstStyle/>
        <a:p>
          <a:endParaRPr lang="en-US"/>
        </a:p>
      </dgm:t>
    </dgm:pt>
    <dgm:pt modelId="{43D254AC-D96F-4A38-BBB0-41B4ABD26CD3}" type="pres">
      <dgm:prSet presAssocID="{CE3B4FF0-4DB4-4761-BD03-ECB380039569}" presName="root" presStyleCnt="0">
        <dgm:presLayoutVars>
          <dgm:dir/>
          <dgm:resizeHandles val="exact"/>
        </dgm:presLayoutVars>
      </dgm:prSet>
      <dgm:spPr/>
    </dgm:pt>
    <dgm:pt modelId="{45540552-F4EE-4CE5-B400-FBF2C7FFB696}" type="pres">
      <dgm:prSet presAssocID="{12857B20-29E1-4A3C-B7A7-99A4623E76E4}" presName="compNode" presStyleCnt="0"/>
      <dgm:spPr/>
    </dgm:pt>
    <dgm:pt modelId="{ECE0F29A-7BEF-4B8A-8274-032FFD4D27B9}" type="pres">
      <dgm:prSet presAssocID="{12857B20-29E1-4A3C-B7A7-99A4623E76E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ork and knife"/>
        </a:ext>
      </dgm:extLst>
    </dgm:pt>
    <dgm:pt modelId="{DD957BE6-FAA9-4D92-B092-E132F3FBC61B}" type="pres">
      <dgm:prSet presAssocID="{12857B20-29E1-4A3C-B7A7-99A4623E76E4}" presName="spaceRect" presStyleCnt="0"/>
      <dgm:spPr/>
    </dgm:pt>
    <dgm:pt modelId="{1F41CB56-5502-4D32-A6D8-5F13EC446EEE}" type="pres">
      <dgm:prSet presAssocID="{12857B20-29E1-4A3C-B7A7-99A4623E76E4}" presName="textRect" presStyleLbl="revTx" presStyleIdx="0" presStyleCnt="6">
        <dgm:presLayoutVars>
          <dgm:chMax val="1"/>
          <dgm:chPref val="1"/>
        </dgm:presLayoutVars>
      </dgm:prSet>
      <dgm:spPr/>
    </dgm:pt>
    <dgm:pt modelId="{89C77083-2597-49A5-8433-545411BA10CA}" type="pres">
      <dgm:prSet presAssocID="{A6563DA6-BBCE-4273-989C-2FFCDC518D4C}" presName="sibTrans" presStyleCnt="0"/>
      <dgm:spPr/>
    </dgm:pt>
    <dgm:pt modelId="{0CABB4EF-31B3-4FE6-B92F-3A9E8EA8C7FC}" type="pres">
      <dgm:prSet presAssocID="{A6A03145-7E43-4252-AC19-A7AD1BCDDEE6}" presName="compNode" presStyleCnt="0"/>
      <dgm:spPr/>
    </dgm:pt>
    <dgm:pt modelId="{9181D0E7-B3AF-48C5-970C-56B621543199}" type="pres">
      <dgm:prSet presAssocID="{A6A03145-7E43-4252-AC19-A7AD1BCDDEE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7106A71D-5C35-4277-8102-4354F84E66AC}" type="pres">
      <dgm:prSet presAssocID="{A6A03145-7E43-4252-AC19-A7AD1BCDDEE6}" presName="spaceRect" presStyleCnt="0"/>
      <dgm:spPr/>
    </dgm:pt>
    <dgm:pt modelId="{E6C70DA6-6D3F-4BCB-8080-E54CCA15EA15}" type="pres">
      <dgm:prSet presAssocID="{A6A03145-7E43-4252-AC19-A7AD1BCDDEE6}" presName="textRect" presStyleLbl="revTx" presStyleIdx="1" presStyleCnt="6">
        <dgm:presLayoutVars>
          <dgm:chMax val="1"/>
          <dgm:chPref val="1"/>
        </dgm:presLayoutVars>
      </dgm:prSet>
      <dgm:spPr/>
    </dgm:pt>
    <dgm:pt modelId="{E8F5C413-A46E-41EB-9DCF-A6A1730438F9}" type="pres">
      <dgm:prSet presAssocID="{65034750-1F71-4632-A183-E2CEE4E5CA8F}" presName="sibTrans" presStyleCnt="0"/>
      <dgm:spPr/>
    </dgm:pt>
    <dgm:pt modelId="{1DBBB4BE-82E8-45C4-B72B-087E639E1BB1}" type="pres">
      <dgm:prSet presAssocID="{C0515F06-7ED2-444E-8911-1EF863E774ED}" presName="compNode" presStyleCnt="0"/>
      <dgm:spPr/>
    </dgm:pt>
    <dgm:pt modelId="{9E735990-5895-48BF-8089-D3A7CA7C31E1}" type="pres">
      <dgm:prSet presAssocID="{C0515F06-7ED2-444E-8911-1EF863E774E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722F77FB-C0B8-43E0-8325-900318260110}" type="pres">
      <dgm:prSet presAssocID="{C0515F06-7ED2-444E-8911-1EF863E774ED}" presName="spaceRect" presStyleCnt="0"/>
      <dgm:spPr/>
    </dgm:pt>
    <dgm:pt modelId="{6EF08664-0DBA-41E9-9475-78DF0AB3A109}" type="pres">
      <dgm:prSet presAssocID="{C0515F06-7ED2-444E-8911-1EF863E774ED}" presName="textRect" presStyleLbl="revTx" presStyleIdx="2" presStyleCnt="6">
        <dgm:presLayoutVars>
          <dgm:chMax val="1"/>
          <dgm:chPref val="1"/>
        </dgm:presLayoutVars>
      </dgm:prSet>
      <dgm:spPr/>
    </dgm:pt>
    <dgm:pt modelId="{B3AAA90D-1B41-4725-961A-45260FC7B73D}" type="pres">
      <dgm:prSet presAssocID="{56352591-BF09-423E-9492-F8A5307027B2}" presName="sibTrans" presStyleCnt="0"/>
      <dgm:spPr/>
    </dgm:pt>
    <dgm:pt modelId="{780274B0-F8CB-43AC-B5A0-E1792056C989}" type="pres">
      <dgm:prSet presAssocID="{24E54C57-85C5-4D5A-BBA7-99665EB358FA}" presName="compNode" presStyleCnt="0"/>
      <dgm:spPr/>
    </dgm:pt>
    <dgm:pt modelId="{1E50F3A4-9C1C-4635-A28D-9BA4D55447AB}" type="pres">
      <dgm:prSet presAssocID="{24E54C57-85C5-4D5A-BBA7-99665EB358FA}" presName="iconRect" presStyleLbl="node1" presStyleIdx="3" presStyleCnt="6" custLinFactX="-231466" custLinFactY="106920" custLinFactNeighborX="-300000" custLinFactNeighborY="2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F7CDE4BF-E494-4DED-BC7E-0F3AB988F42C}" type="pres">
      <dgm:prSet presAssocID="{24E54C57-85C5-4D5A-BBA7-99665EB358FA}" presName="spaceRect" presStyleCnt="0"/>
      <dgm:spPr/>
    </dgm:pt>
    <dgm:pt modelId="{42202061-6494-4FCC-9D0E-4B861DDFA795}" type="pres">
      <dgm:prSet presAssocID="{24E54C57-85C5-4D5A-BBA7-99665EB358FA}" presName="textRect" presStyleLbl="revTx" presStyleIdx="3" presStyleCnt="6">
        <dgm:presLayoutVars>
          <dgm:chMax val="1"/>
          <dgm:chPref val="1"/>
        </dgm:presLayoutVars>
      </dgm:prSet>
      <dgm:spPr/>
    </dgm:pt>
    <dgm:pt modelId="{D8F2B4B6-D418-40F7-BB7E-C6D4AAA6CAE4}" type="pres">
      <dgm:prSet presAssocID="{E96348C5-5498-4637-9D8C-B7DC6A6F2110}" presName="sibTrans" presStyleCnt="0"/>
      <dgm:spPr/>
    </dgm:pt>
    <dgm:pt modelId="{CD45746E-1E86-4D33-8706-14B6598A1A01}" type="pres">
      <dgm:prSet presAssocID="{B43797B2-6F4A-425A-9FB6-DB42EA870FA3}" presName="compNode" presStyleCnt="0"/>
      <dgm:spPr/>
    </dgm:pt>
    <dgm:pt modelId="{F0DEC106-99BF-4330-AC9E-DC486CB1FB24}" type="pres">
      <dgm:prSet presAssocID="{B43797B2-6F4A-425A-9FB6-DB42EA870FA3}" presName="iconRect" presStyleLbl="node1" presStyleIdx="4" presStyleCnt="6" custLinFactX="218228" custLinFactY="-105420" custLinFactNeighborX="300000" custLinFactNeighborY="-2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encil"/>
        </a:ext>
      </dgm:extLst>
    </dgm:pt>
    <dgm:pt modelId="{38F60D63-C8E7-4509-BF87-761662408EB4}" type="pres">
      <dgm:prSet presAssocID="{B43797B2-6F4A-425A-9FB6-DB42EA870FA3}" presName="spaceRect" presStyleCnt="0"/>
      <dgm:spPr/>
    </dgm:pt>
    <dgm:pt modelId="{0BE6A0B1-36D5-4B68-AB99-C75086795123}" type="pres">
      <dgm:prSet presAssocID="{B43797B2-6F4A-425A-9FB6-DB42EA870FA3}" presName="textRect" presStyleLbl="revTx" presStyleIdx="4" presStyleCnt="6">
        <dgm:presLayoutVars>
          <dgm:chMax val="1"/>
          <dgm:chPref val="1"/>
        </dgm:presLayoutVars>
      </dgm:prSet>
      <dgm:spPr/>
    </dgm:pt>
    <dgm:pt modelId="{76E248BA-A0DB-46B2-B798-FA35C46E5AFA}" type="pres">
      <dgm:prSet presAssocID="{2EE6BA22-79A3-40BA-B9C7-622E27B8D264}" presName="sibTrans" presStyleCnt="0"/>
      <dgm:spPr/>
    </dgm:pt>
    <dgm:pt modelId="{497AE82C-FE14-4073-93FD-83A0E8A56BC8}" type="pres">
      <dgm:prSet presAssocID="{C74835F8-812D-484A-9052-7EEF742A6445}" presName="compNode" presStyleCnt="0"/>
      <dgm:spPr/>
    </dgm:pt>
    <dgm:pt modelId="{F71FC56B-3955-413D-952E-82630F3F5BBD}" type="pres">
      <dgm:prSet presAssocID="{C74835F8-812D-484A-9052-7EEF742A644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alculator"/>
        </a:ext>
      </dgm:extLst>
    </dgm:pt>
    <dgm:pt modelId="{D8CABD51-9C35-4EE1-A77C-A23A3C84A630}" type="pres">
      <dgm:prSet presAssocID="{C74835F8-812D-484A-9052-7EEF742A6445}" presName="spaceRect" presStyleCnt="0"/>
      <dgm:spPr/>
    </dgm:pt>
    <dgm:pt modelId="{81ABE68E-A095-44BC-BF2F-5E8CB39254CD}" type="pres">
      <dgm:prSet presAssocID="{C74835F8-812D-484A-9052-7EEF742A6445}" presName="textRect" presStyleLbl="revTx" presStyleIdx="5" presStyleCnt="6">
        <dgm:presLayoutVars>
          <dgm:chMax val="1"/>
          <dgm:chPref val="1"/>
        </dgm:presLayoutVars>
      </dgm:prSet>
      <dgm:spPr/>
    </dgm:pt>
  </dgm:ptLst>
  <dgm:cxnLst>
    <dgm:cxn modelId="{FA46BF0B-E098-43E7-B0AF-2AF1FA69AB10}" type="presOf" srcId="{A6A03145-7E43-4252-AC19-A7AD1BCDDEE6}" destId="{E6C70DA6-6D3F-4BCB-8080-E54CCA15EA15}" srcOrd="0" destOrd="0" presId="urn:microsoft.com/office/officeart/2018/2/layout/IconLabelList"/>
    <dgm:cxn modelId="{C7BB390D-8950-4986-9AED-047DA97145A7}" srcId="{CE3B4FF0-4DB4-4761-BD03-ECB380039569}" destId="{A6A03145-7E43-4252-AC19-A7AD1BCDDEE6}" srcOrd="1" destOrd="0" parTransId="{61034D11-940F-46B4-A500-2C7F517926D4}" sibTransId="{65034750-1F71-4632-A183-E2CEE4E5CA8F}"/>
    <dgm:cxn modelId="{C5142724-AC04-4AE1-BFF8-DA040E224B7A}" srcId="{CE3B4FF0-4DB4-4761-BD03-ECB380039569}" destId="{C74835F8-812D-484A-9052-7EEF742A6445}" srcOrd="5" destOrd="0" parTransId="{A8C5FCE3-8445-4CEC-8389-C0859ECE8502}" sibTransId="{07215C02-FB1C-4373-BD85-0EEE80D78AC1}"/>
    <dgm:cxn modelId="{30A64725-F22A-431C-B897-0003B4F6B4C2}" type="presOf" srcId="{12857B20-29E1-4A3C-B7A7-99A4623E76E4}" destId="{1F41CB56-5502-4D32-A6D8-5F13EC446EEE}" srcOrd="0" destOrd="0" presId="urn:microsoft.com/office/officeart/2018/2/layout/IconLabelList"/>
    <dgm:cxn modelId="{1ED5343A-4C3E-4F4C-9D7B-E106AC13CB7C}" type="presOf" srcId="{B43797B2-6F4A-425A-9FB6-DB42EA870FA3}" destId="{0BE6A0B1-36D5-4B68-AB99-C75086795123}" srcOrd="0" destOrd="0" presId="urn:microsoft.com/office/officeart/2018/2/layout/IconLabelList"/>
    <dgm:cxn modelId="{0A38F13C-2036-4B5A-B576-4F820E3E24B9}" srcId="{CE3B4FF0-4DB4-4761-BD03-ECB380039569}" destId="{C0515F06-7ED2-444E-8911-1EF863E774ED}" srcOrd="2" destOrd="0" parTransId="{FCDA4E61-6FF8-474B-A532-8CDF2F277BF8}" sibTransId="{56352591-BF09-423E-9492-F8A5307027B2}"/>
    <dgm:cxn modelId="{E622C870-F4A6-4FCB-A729-DD56AEDE5F41}" type="presOf" srcId="{C74835F8-812D-484A-9052-7EEF742A6445}" destId="{81ABE68E-A095-44BC-BF2F-5E8CB39254CD}" srcOrd="0" destOrd="0" presId="urn:microsoft.com/office/officeart/2018/2/layout/IconLabelList"/>
    <dgm:cxn modelId="{3C44B678-CC3B-4795-93A1-9D70B388DCAF}" srcId="{CE3B4FF0-4DB4-4761-BD03-ECB380039569}" destId="{12857B20-29E1-4A3C-B7A7-99A4623E76E4}" srcOrd="0" destOrd="0" parTransId="{67E5427E-313F-49F1-9905-056CF3840480}" sibTransId="{A6563DA6-BBCE-4273-989C-2FFCDC518D4C}"/>
    <dgm:cxn modelId="{2E84DB91-AF39-4D41-ABCA-3DE79E63D005}" type="presOf" srcId="{C0515F06-7ED2-444E-8911-1EF863E774ED}" destId="{6EF08664-0DBA-41E9-9475-78DF0AB3A109}" srcOrd="0" destOrd="0" presId="urn:microsoft.com/office/officeart/2018/2/layout/IconLabelList"/>
    <dgm:cxn modelId="{0BE914AB-7DBC-4BB9-80C3-9F7E184E83FA}" srcId="{CE3B4FF0-4DB4-4761-BD03-ECB380039569}" destId="{24E54C57-85C5-4D5A-BBA7-99665EB358FA}" srcOrd="3" destOrd="0" parTransId="{E8B3D988-9F44-4219-AB57-D9B3D4ED2B7E}" sibTransId="{E96348C5-5498-4637-9D8C-B7DC6A6F2110}"/>
    <dgm:cxn modelId="{480728BD-F9BC-42A2-8A8E-A5C9B601D536}" type="presOf" srcId="{24E54C57-85C5-4D5A-BBA7-99665EB358FA}" destId="{42202061-6494-4FCC-9D0E-4B861DDFA795}" srcOrd="0" destOrd="0" presId="urn:microsoft.com/office/officeart/2018/2/layout/IconLabelList"/>
    <dgm:cxn modelId="{AA211ACD-1209-4249-B17A-320FD52392CF}" type="presOf" srcId="{CE3B4FF0-4DB4-4761-BD03-ECB380039569}" destId="{43D254AC-D96F-4A38-BBB0-41B4ABD26CD3}" srcOrd="0" destOrd="0" presId="urn:microsoft.com/office/officeart/2018/2/layout/IconLabelList"/>
    <dgm:cxn modelId="{983521CE-5D87-4DC1-910C-0D0485BF5A92}" srcId="{CE3B4FF0-4DB4-4761-BD03-ECB380039569}" destId="{B43797B2-6F4A-425A-9FB6-DB42EA870FA3}" srcOrd="4" destOrd="0" parTransId="{EF957BAA-AE58-48C7-8D5F-097EBD496763}" sibTransId="{2EE6BA22-79A3-40BA-B9C7-622E27B8D264}"/>
    <dgm:cxn modelId="{3EA181B0-FBE9-42BC-84F6-2F48175409F1}" type="presParOf" srcId="{43D254AC-D96F-4A38-BBB0-41B4ABD26CD3}" destId="{45540552-F4EE-4CE5-B400-FBF2C7FFB696}" srcOrd="0" destOrd="0" presId="urn:microsoft.com/office/officeart/2018/2/layout/IconLabelList"/>
    <dgm:cxn modelId="{8B5286E0-C646-4F6A-A4B5-E118C550C8D2}" type="presParOf" srcId="{45540552-F4EE-4CE5-B400-FBF2C7FFB696}" destId="{ECE0F29A-7BEF-4B8A-8274-032FFD4D27B9}" srcOrd="0" destOrd="0" presId="urn:microsoft.com/office/officeart/2018/2/layout/IconLabelList"/>
    <dgm:cxn modelId="{F0B52640-63F2-4615-8798-B11FE97D1C7B}" type="presParOf" srcId="{45540552-F4EE-4CE5-B400-FBF2C7FFB696}" destId="{DD957BE6-FAA9-4D92-B092-E132F3FBC61B}" srcOrd="1" destOrd="0" presId="urn:microsoft.com/office/officeart/2018/2/layout/IconLabelList"/>
    <dgm:cxn modelId="{71FF92C1-BF66-471B-835C-45728D943EA4}" type="presParOf" srcId="{45540552-F4EE-4CE5-B400-FBF2C7FFB696}" destId="{1F41CB56-5502-4D32-A6D8-5F13EC446EEE}" srcOrd="2" destOrd="0" presId="urn:microsoft.com/office/officeart/2018/2/layout/IconLabelList"/>
    <dgm:cxn modelId="{5BEB59B6-6318-43B5-B99B-EE91DEFF0166}" type="presParOf" srcId="{43D254AC-D96F-4A38-BBB0-41B4ABD26CD3}" destId="{89C77083-2597-49A5-8433-545411BA10CA}" srcOrd="1" destOrd="0" presId="urn:microsoft.com/office/officeart/2018/2/layout/IconLabelList"/>
    <dgm:cxn modelId="{D2D00647-A0CC-488B-A145-74B7F70067CA}" type="presParOf" srcId="{43D254AC-D96F-4A38-BBB0-41B4ABD26CD3}" destId="{0CABB4EF-31B3-4FE6-B92F-3A9E8EA8C7FC}" srcOrd="2" destOrd="0" presId="urn:microsoft.com/office/officeart/2018/2/layout/IconLabelList"/>
    <dgm:cxn modelId="{0B2E4F3A-8823-4EDA-883D-E7CD4B68C373}" type="presParOf" srcId="{0CABB4EF-31B3-4FE6-B92F-3A9E8EA8C7FC}" destId="{9181D0E7-B3AF-48C5-970C-56B621543199}" srcOrd="0" destOrd="0" presId="urn:microsoft.com/office/officeart/2018/2/layout/IconLabelList"/>
    <dgm:cxn modelId="{B0F6FC3B-4C91-406F-8C59-A50BA0CEA898}" type="presParOf" srcId="{0CABB4EF-31B3-4FE6-B92F-3A9E8EA8C7FC}" destId="{7106A71D-5C35-4277-8102-4354F84E66AC}" srcOrd="1" destOrd="0" presId="urn:microsoft.com/office/officeart/2018/2/layout/IconLabelList"/>
    <dgm:cxn modelId="{626BC6F4-383D-4E75-B3BD-B9DDF69F5F3F}" type="presParOf" srcId="{0CABB4EF-31B3-4FE6-B92F-3A9E8EA8C7FC}" destId="{E6C70DA6-6D3F-4BCB-8080-E54CCA15EA15}" srcOrd="2" destOrd="0" presId="urn:microsoft.com/office/officeart/2018/2/layout/IconLabelList"/>
    <dgm:cxn modelId="{A40F0B5E-E74F-4146-8D13-EE5A571F2603}" type="presParOf" srcId="{43D254AC-D96F-4A38-BBB0-41B4ABD26CD3}" destId="{E8F5C413-A46E-41EB-9DCF-A6A1730438F9}" srcOrd="3" destOrd="0" presId="urn:microsoft.com/office/officeart/2018/2/layout/IconLabelList"/>
    <dgm:cxn modelId="{E25485A9-ABEC-4D9C-9EF7-EFA98720592E}" type="presParOf" srcId="{43D254AC-D96F-4A38-BBB0-41B4ABD26CD3}" destId="{1DBBB4BE-82E8-45C4-B72B-087E639E1BB1}" srcOrd="4" destOrd="0" presId="urn:microsoft.com/office/officeart/2018/2/layout/IconLabelList"/>
    <dgm:cxn modelId="{ED0C11DD-B831-45F5-B44A-84E308B216C7}" type="presParOf" srcId="{1DBBB4BE-82E8-45C4-B72B-087E639E1BB1}" destId="{9E735990-5895-48BF-8089-D3A7CA7C31E1}" srcOrd="0" destOrd="0" presId="urn:microsoft.com/office/officeart/2018/2/layout/IconLabelList"/>
    <dgm:cxn modelId="{EFB63D85-1794-45C8-874B-A2BFA5CF0621}" type="presParOf" srcId="{1DBBB4BE-82E8-45C4-B72B-087E639E1BB1}" destId="{722F77FB-C0B8-43E0-8325-900318260110}" srcOrd="1" destOrd="0" presId="urn:microsoft.com/office/officeart/2018/2/layout/IconLabelList"/>
    <dgm:cxn modelId="{690CAA30-9382-4E64-BBC5-CA4AEF818D3F}" type="presParOf" srcId="{1DBBB4BE-82E8-45C4-B72B-087E639E1BB1}" destId="{6EF08664-0DBA-41E9-9475-78DF0AB3A109}" srcOrd="2" destOrd="0" presId="urn:microsoft.com/office/officeart/2018/2/layout/IconLabelList"/>
    <dgm:cxn modelId="{9D6619E5-A6B0-4F2B-B869-B9D4B7B23DBA}" type="presParOf" srcId="{43D254AC-D96F-4A38-BBB0-41B4ABD26CD3}" destId="{B3AAA90D-1B41-4725-961A-45260FC7B73D}" srcOrd="5" destOrd="0" presId="urn:microsoft.com/office/officeart/2018/2/layout/IconLabelList"/>
    <dgm:cxn modelId="{B65612F1-C6FB-4EF0-92B8-ABC6BEB61EA8}" type="presParOf" srcId="{43D254AC-D96F-4A38-BBB0-41B4ABD26CD3}" destId="{780274B0-F8CB-43AC-B5A0-E1792056C989}" srcOrd="6" destOrd="0" presId="urn:microsoft.com/office/officeart/2018/2/layout/IconLabelList"/>
    <dgm:cxn modelId="{635B702B-5A66-466A-8743-62906F976249}" type="presParOf" srcId="{780274B0-F8CB-43AC-B5A0-E1792056C989}" destId="{1E50F3A4-9C1C-4635-A28D-9BA4D55447AB}" srcOrd="0" destOrd="0" presId="urn:microsoft.com/office/officeart/2018/2/layout/IconLabelList"/>
    <dgm:cxn modelId="{B0D346C3-A990-49D2-8C0C-B3B4D5D9EA3B}" type="presParOf" srcId="{780274B0-F8CB-43AC-B5A0-E1792056C989}" destId="{F7CDE4BF-E494-4DED-BC7E-0F3AB988F42C}" srcOrd="1" destOrd="0" presId="urn:microsoft.com/office/officeart/2018/2/layout/IconLabelList"/>
    <dgm:cxn modelId="{E4592B48-BB89-42E5-AD83-3B27E3BECA05}" type="presParOf" srcId="{780274B0-F8CB-43AC-B5A0-E1792056C989}" destId="{42202061-6494-4FCC-9D0E-4B861DDFA795}" srcOrd="2" destOrd="0" presId="urn:microsoft.com/office/officeart/2018/2/layout/IconLabelList"/>
    <dgm:cxn modelId="{86CFFFFF-EF8C-46D5-A53F-919EB2234DC0}" type="presParOf" srcId="{43D254AC-D96F-4A38-BBB0-41B4ABD26CD3}" destId="{D8F2B4B6-D418-40F7-BB7E-C6D4AAA6CAE4}" srcOrd="7" destOrd="0" presId="urn:microsoft.com/office/officeart/2018/2/layout/IconLabelList"/>
    <dgm:cxn modelId="{68ADE3E2-D4D9-40F7-90B2-CD4248F7AED4}" type="presParOf" srcId="{43D254AC-D96F-4A38-BBB0-41B4ABD26CD3}" destId="{CD45746E-1E86-4D33-8706-14B6598A1A01}" srcOrd="8" destOrd="0" presId="urn:microsoft.com/office/officeart/2018/2/layout/IconLabelList"/>
    <dgm:cxn modelId="{1C4796EC-40FC-48D1-8C63-97E409CC89D3}" type="presParOf" srcId="{CD45746E-1E86-4D33-8706-14B6598A1A01}" destId="{F0DEC106-99BF-4330-AC9E-DC486CB1FB24}" srcOrd="0" destOrd="0" presId="urn:microsoft.com/office/officeart/2018/2/layout/IconLabelList"/>
    <dgm:cxn modelId="{B072D3FF-265C-4A97-AF87-EDC1A3A04304}" type="presParOf" srcId="{CD45746E-1E86-4D33-8706-14B6598A1A01}" destId="{38F60D63-C8E7-4509-BF87-761662408EB4}" srcOrd="1" destOrd="0" presId="urn:microsoft.com/office/officeart/2018/2/layout/IconLabelList"/>
    <dgm:cxn modelId="{89F8FAC9-4905-4209-9EE0-A11299BB5341}" type="presParOf" srcId="{CD45746E-1E86-4D33-8706-14B6598A1A01}" destId="{0BE6A0B1-36D5-4B68-AB99-C75086795123}" srcOrd="2" destOrd="0" presId="urn:microsoft.com/office/officeart/2018/2/layout/IconLabelList"/>
    <dgm:cxn modelId="{0AA94800-2AC8-4BA4-9117-4B9B98705BBF}" type="presParOf" srcId="{43D254AC-D96F-4A38-BBB0-41B4ABD26CD3}" destId="{76E248BA-A0DB-46B2-B798-FA35C46E5AFA}" srcOrd="9" destOrd="0" presId="urn:microsoft.com/office/officeart/2018/2/layout/IconLabelList"/>
    <dgm:cxn modelId="{531D0136-FC1C-4073-B8BF-D532E0954A77}" type="presParOf" srcId="{43D254AC-D96F-4A38-BBB0-41B4ABD26CD3}" destId="{497AE82C-FE14-4073-93FD-83A0E8A56BC8}" srcOrd="10" destOrd="0" presId="urn:microsoft.com/office/officeart/2018/2/layout/IconLabelList"/>
    <dgm:cxn modelId="{3AF9039D-9476-40F2-BC35-A9D143B3AA7F}" type="presParOf" srcId="{497AE82C-FE14-4073-93FD-83A0E8A56BC8}" destId="{F71FC56B-3955-413D-952E-82630F3F5BBD}" srcOrd="0" destOrd="0" presId="urn:microsoft.com/office/officeart/2018/2/layout/IconLabelList"/>
    <dgm:cxn modelId="{533F19E4-6266-455F-8EDB-2381CEA7796D}" type="presParOf" srcId="{497AE82C-FE14-4073-93FD-83A0E8A56BC8}" destId="{D8CABD51-9C35-4EE1-A77C-A23A3C84A630}" srcOrd="1" destOrd="0" presId="urn:microsoft.com/office/officeart/2018/2/layout/IconLabelList"/>
    <dgm:cxn modelId="{57D4CBC7-C392-43C0-8D68-CCBCF8E36FA4}" type="presParOf" srcId="{497AE82C-FE14-4073-93FD-83A0E8A56BC8}" destId="{81ABE68E-A095-44BC-BF2F-5E8CB39254C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1E6D8-3565-4041-A69E-E1D95B864FF3}"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20A6630D-A414-4F2B-90C7-B11985495462}">
      <dgm:prSet/>
      <dgm:spPr/>
      <dgm:t>
        <a:bodyPr/>
        <a:lstStyle/>
        <a:p>
          <a:r>
            <a:rPr lang="en-US" b="0" i="0"/>
            <a:t>Focus will be on: </a:t>
          </a:r>
          <a:endParaRPr lang="en-US"/>
        </a:p>
      </dgm:t>
    </dgm:pt>
    <dgm:pt modelId="{04FCD2D1-6354-47B9-B473-250A42DA72DC}" type="parTrans" cxnId="{5ABA9D4E-D52F-4C50-884D-922C41265F7C}">
      <dgm:prSet/>
      <dgm:spPr/>
      <dgm:t>
        <a:bodyPr/>
        <a:lstStyle/>
        <a:p>
          <a:endParaRPr lang="en-US"/>
        </a:p>
      </dgm:t>
    </dgm:pt>
    <dgm:pt modelId="{2EE8B537-01AD-48E2-A558-DD88EF86760B}" type="sibTrans" cxnId="{5ABA9D4E-D52F-4C50-884D-922C41265F7C}">
      <dgm:prSet/>
      <dgm:spPr/>
      <dgm:t>
        <a:bodyPr/>
        <a:lstStyle/>
        <a:p>
          <a:endParaRPr lang="en-US"/>
        </a:p>
      </dgm:t>
    </dgm:pt>
    <dgm:pt modelId="{B32791D0-8EE4-482A-A800-ED36912C0104}">
      <dgm:prSet/>
      <dgm:spPr/>
      <dgm:t>
        <a:bodyPr/>
        <a:lstStyle/>
        <a:p>
          <a:r>
            <a:rPr lang="en-US" b="1" i="0" dirty="0">
              <a:latin typeface="Century Gothic" panose="020B0502020202020204" pitchFamily="34" charset="0"/>
            </a:rPr>
            <a:t>Operation and Algebraic Thinking</a:t>
          </a:r>
          <a:endParaRPr lang="en-US" b="1" dirty="0">
            <a:latin typeface="Century Gothic" panose="020B0502020202020204" pitchFamily="34" charset="0"/>
          </a:endParaRPr>
        </a:p>
      </dgm:t>
    </dgm:pt>
    <dgm:pt modelId="{9033479C-A75C-4335-866A-1864D17F6C5D}" type="parTrans" cxnId="{1B7079F0-4558-4469-8CA8-5F55C3A66E04}">
      <dgm:prSet/>
      <dgm:spPr/>
      <dgm:t>
        <a:bodyPr/>
        <a:lstStyle/>
        <a:p>
          <a:endParaRPr lang="en-US"/>
        </a:p>
      </dgm:t>
    </dgm:pt>
    <dgm:pt modelId="{0ED150BF-E5F1-47A6-8905-7A434A5AC6EE}" type="sibTrans" cxnId="{1B7079F0-4558-4469-8CA8-5F55C3A66E04}">
      <dgm:prSet/>
      <dgm:spPr/>
      <dgm:t>
        <a:bodyPr/>
        <a:lstStyle/>
        <a:p>
          <a:endParaRPr lang="en-US"/>
        </a:p>
      </dgm:t>
    </dgm:pt>
    <dgm:pt modelId="{08A532AF-BBA0-4441-981D-2CBFB203D343}">
      <dgm:prSet/>
      <dgm:spPr/>
      <dgm:t>
        <a:bodyPr/>
        <a:lstStyle/>
        <a:p>
          <a:r>
            <a:rPr lang="en-US" b="1" i="0" dirty="0">
              <a:latin typeface="Century Gothic" panose="020B0502020202020204" pitchFamily="34" charset="0"/>
            </a:rPr>
            <a:t>Numbers and Operations in Base Ten</a:t>
          </a:r>
          <a:endParaRPr lang="en-US" b="1" dirty="0">
            <a:latin typeface="Century Gothic" panose="020B0502020202020204" pitchFamily="34" charset="0"/>
          </a:endParaRPr>
        </a:p>
      </dgm:t>
    </dgm:pt>
    <dgm:pt modelId="{BE0EAAC5-F60C-4F65-8299-0C37BC987B82}" type="parTrans" cxnId="{2AA03056-25B9-47FC-8FCF-9CB006CEF319}">
      <dgm:prSet/>
      <dgm:spPr/>
      <dgm:t>
        <a:bodyPr/>
        <a:lstStyle/>
        <a:p>
          <a:endParaRPr lang="en-US"/>
        </a:p>
      </dgm:t>
    </dgm:pt>
    <dgm:pt modelId="{7A5EFB85-9ABD-40D8-8C38-2F7057EBFF49}" type="sibTrans" cxnId="{2AA03056-25B9-47FC-8FCF-9CB006CEF319}">
      <dgm:prSet/>
      <dgm:spPr/>
      <dgm:t>
        <a:bodyPr/>
        <a:lstStyle/>
        <a:p>
          <a:endParaRPr lang="en-US"/>
        </a:p>
      </dgm:t>
    </dgm:pt>
    <dgm:pt modelId="{EF17A8F9-C6E3-486B-AFD5-18F69B4A6F1D}">
      <dgm:prSet/>
      <dgm:spPr/>
      <dgm:t>
        <a:bodyPr/>
        <a:lstStyle/>
        <a:p>
          <a:r>
            <a:rPr lang="en-US" b="1" i="0" dirty="0">
              <a:latin typeface="Century Gothic" panose="020B0502020202020204" pitchFamily="34" charset="0"/>
            </a:rPr>
            <a:t>Measurement and Data</a:t>
          </a:r>
          <a:endParaRPr lang="en-US" b="1" dirty="0">
            <a:latin typeface="Century Gothic" panose="020B0502020202020204" pitchFamily="34" charset="0"/>
          </a:endParaRPr>
        </a:p>
      </dgm:t>
    </dgm:pt>
    <dgm:pt modelId="{D044C468-0F93-4ABD-8524-9E3647F730D5}" type="parTrans" cxnId="{496985F9-5E32-4003-BD0A-F812F80F3145}">
      <dgm:prSet/>
      <dgm:spPr/>
      <dgm:t>
        <a:bodyPr/>
        <a:lstStyle/>
        <a:p>
          <a:endParaRPr lang="en-US"/>
        </a:p>
      </dgm:t>
    </dgm:pt>
    <dgm:pt modelId="{0B62691C-9638-4491-BAB4-E536539ACB3D}" type="sibTrans" cxnId="{496985F9-5E32-4003-BD0A-F812F80F3145}">
      <dgm:prSet/>
      <dgm:spPr/>
      <dgm:t>
        <a:bodyPr/>
        <a:lstStyle/>
        <a:p>
          <a:endParaRPr lang="en-US"/>
        </a:p>
      </dgm:t>
    </dgm:pt>
    <dgm:pt modelId="{4E61147F-A360-4CD9-B8F2-8F3681C6F5CE}">
      <dgm:prSet/>
      <dgm:spPr/>
      <dgm:t>
        <a:bodyPr/>
        <a:lstStyle/>
        <a:p>
          <a:r>
            <a:rPr lang="en-US" b="1" i="0" dirty="0">
              <a:latin typeface="Century Gothic" panose="020B0502020202020204" pitchFamily="34" charset="0"/>
            </a:rPr>
            <a:t>Geometry </a:t>
          </a:r>
          <a:endParaRPr lang="en-US" b="1" dirty="0">
            <a:latin typeface="Century Gothic" panose="020B0502020202020204" pitchFamily="34" charset="0"/>
          </a:endParaRPr>
        </a:p>
      </dgm:t>
    </dgm:pt>
    <dgm:pt modelId="{4DEA1B3D-B365-43DD-B3CD-6658D22A6CF9}" type="parTrans" cxnId="{D9A3F906-B597-43A0-AA88-F48D6896B48B}">
      <dgm:prSet/>
      <dgm:spPr/>
      <dgm:t>
        <a:bodyPr/>
        <a:lstStyle/>
        <a:p>
          <a:endParaRPr lang="en-US"/>
        </a:p>
      </dgm:t>
    </dgm:pt>
    <dgm:pt modelId="{93F7BAAC-625A-4A5E-821A-58AC6D107CD5}" type="sibTrans" cxnId="{D9A3F906-B597-43A0-AA88-F48D6896B48B}">
      <dgm:prSet/>
      <dgm:spPr/>
      <dgm:t>
        <a:bodyPr/>
        <a:lstStyle/>
        <a:p>
          <a:endParaRPr lang="en-US"/>
        </a:p>
      </dgm:t>
    </dgm:pt>
    <dgm:pt modelId="{E57B1B9D-7276-4977-B789-E793477137FB}">
      <dgm:prSet/>
      <dgm:spPr/>
      <dgm:t>
        <a:bodyPr/>
        <a:lstStyle/>
        <a:p>
          <a:r>
            <a:rPr lang="en-US" b="0" i="0"/>
            <a:t>Online Access:</a:t>
          </a:r>
          <a:endParaRPr lang="en-US"/>
        </a:p>
      </dgm:t>
    </dgm:pt>
    <dgm:pt modelId="{75BB2073-A341-4B16-BF67-E064FAA6DAEF}" type="parTrans" cxnId="{427577EF-3CFA-499A-A9AC-7DB72C25AF1F}">
      <dgm:prSet/>
      <dgm:spPr/>
      <dgm:t>
        <a:bodyPr/>
        <a:lstStyle/>
        <a:p>
          <a:endParaRPr lang="en-US"/>
        </a:p>
      </dgm:t>
    </dgm:pt>
    <dgm:pt modelId="{2A5F0113-8EDB-4274-9767-67A659863E1F}" type="sibTrans" cxnId="{427577EF-3CFA-499A-A9AC-7DB72C25AF1F}">
      <dgm:prSet/>
      <dgm:spPr/>
      <dgm:t>
        <a:bodyPr/>
        <a:lstStyle/>
        <a:p>
          <a:endParaRPr lang="en-US"/>
        </a:p>
      </dgm:t>
    </dgm:pt>
    <dgm:pt modelId="{08EA45A4-AAA5-4A05-AAB1-5620CD206022}">
      <dgm:prSet custT="1"/>
      <dgm:spPr/>
      <dgm:t>
        <a:bodyPr/>
        <a:lstStyle/>
        <a:p>
          <a:r>
            <a:rPr lang="en-US" sz="1600" b="1" i="0" dirty="0">
              <a:latin typeface="Century Gothic" panose="020B0502020202020204" pitchFamily="34" charset="0"/>
            </a:rPr>
            <a:t>Online access for students and parents can be found </a:t>
          </a:r>
          <a:r>
            <a:rPr lang="en-US" sz="1600" b="1" dirty="0">
              <a:latin typeface="Century Gothic" panose="020B0502020202020204" pitchFamily="34" charset="0"/>
            </a:rPr>
            <a:t>on</a:t>
          </a:r>
          <a:r>
            <a:rPr lang="en-US" sz="1600" b="1" i="0" dirty="0">
              <a:latin typeface="Century Gothic" panose="020B0502020202020204" pitchFamily="34" charset="0"/>
            </a:rPr>
            <a:t> </a:t>
          </a:r>
          <a:r>
            <a:rPr lang="en-US" sz="1600" b="1" dirty="0">
              <a:latin typeface="Century Gothic" panose="020B0502020202020204" pitchFamily="34" charset="0"/>
            </a:rPr>
            <a:t>your child’s </a:t>
          </a:r>
          <a:r>
            <a:rPr lang="en-US" sz="1600" b="1" dirty="0" err="1">
              <a:latin typeface="Century Gothic" panose="020B0502020202020204" pitchFamily="34" charset="0"/>
            </a:rPr>
            <a:t>ClassLink</a:t>
          </a:r>
          <a:r>
            <a:rPr lang="en-US" sz="1600" b="1" dirty="0">
              <a:latin typeface="Century Gothic" panose="020B0502020202020204" pitchFamily="34" charset="0"/>
            </a:rPr>
            <a:t> account. </a:t>
          </a:r>
        </a:p>
      </dgm:t>
    </dgm:pt>
    <dgm:pt modelId="{D72A4546-096E-45D0-B42C-96FA39CE75FD}" type="parTrans" cxnId="{37CD7CDD-2526-4A63-9C27-D5CDF7086497}">
      <dgm:prSet/>
      <dgm:spPr/>
      <dgm:t>
        <a:bodyPr/>
        <a:lstStyle/>
        <a:p>
          <a:endParaRPr lang="en-US"/>
        </a:p>
      </dgm:t>
    </dgm:pt>
    <dgm:pt modelId="{E9390077-C0BE-4343-A9FF-FCF607972322}" type="sibTrans" cxnId="{37CD7CDD-2526-4A63-9C27-D5CDF7086497}">
      <dgm:prSet/>
      <dgm:spPr/>
      <dgm:t>
        <a:bodyPr/>
        <a:lstStyle/>
        <a:p>
          <a:endParaRPr lang="en-US"/>
        </a:p>
      </dgm:t>
    </dgm:pt>
    <dgm:pt modelId="{49FBCE31-8119-4533-BAC4-579EF463D231}" type="pres">
      <dgm:prSet presAssocID="{E741E6D8-3565-4041-A69E-E1D95B864FF3}" presName="Name0" presStyleCnt="0">
        <dgm:presLayoutVars>
          <dgm:dir/>
          <dgm:animLvl val="lvl"/>
          <dgm:resizeHandles val="exact"/>
        </dgm:presLayoutVars>
      </dgm:prSet>
      <dgm:spPr/>
    </dgm:pt>
    <dgm:pt modelId="{2319E798-C7D3-403D-BB11-693C4A363E73}" type="pres">
      <dgm:prSet presAssocID="{20A6630D-A414-4F2B-90C7-B11985495462}" presName="linNode" presStyleCnt="0"/>
      <dgm:spPr/>
    </dgm:pt>
    <dgm:pt modelId="{3625F745-4CEA-4FDE-9B7D-559670D53201}" type="pres">
      <dgm:prSet presAssocID="{20A6630D-A414-4F2B-90C7-B11985495462}" presName="parentText" presStyleLbl="node1" presStyleIdx="0" presStyleCnt="2">
        <dgm:presLayoutVars>
          <dgm:chMax val="1"/>
          <dgm:bulletEnabled val="1"/>
        </dgm:presLayoutVars>
      </dgm:prSet>
      <dgm:spPr/>
    </dgm:pt>
    <dgm:pt modelId="{FA6B24FC-7C83-443C-BABB-37CA957389AB}" type="pres">
      <dgm:prSet presAssocID="{20A6630D-A414-4F2B-90C7-B11985495462}" presName="descendantText" presStyleLbl="alignAccFollowNode1" presStyleIdx="0" presStyleCnt="2">
        <dgm:presLayoutVars>
          <dgm:bulletEnabled val="1"/>
        </dgm:presLayoutVars>
      </dgm:prSet>
      <dgm:spPr/>
    </dgm:pt>
    <dgm:pt modelId="{D1B823D1-5EC1-4FBE-839D-4B6CD867C0F6}" type="pres">
      <dgm:prSet presAssocID="{2EE8B537-01AD-48E2-A558-DD88EF86760B}" presName="sp" presStyleCnt="0"/>
      <dgm:spPr/>
    </dgm:pt>
    <dgm:pt modelId="{67CDE51D-E444-401E-889A-BF25A7343DD0}" type="pres">
      <dgm:prSet presAssocID="{E57B1B9D-7276-4977-B789-E793477137FB}" presName="linNode" presStyleCnt="0"/>
      <dgm:spPr/>
    </dgm:pt>
    <dgm:pt modelId="{F37E73C3-D3B0-4E22-BB63-B5FFB99D5AC7}" type="pres">
      <dgm:prSet presAssocID="{E57B1B9D-7276-4977-B789-E793477137FB}" presName="parentText" presStyleLbl="node1" presStyleIdx="1" presStyleCnt="2">
        <dgm:presLayoutVars>
          <dgm:chMax val="1"/>
          <dgm:bulletEnabled val="1"/>
        </dgm:presLayoutVars>
      </dgm:prSet>
      <dgm:spPr/>
    </dgm:pt>
    <dgm:pt modelId="{73A943FE-AAFD-42D7-8464-278B496E955B}" type="pres">
      <dgm:prSet presAssocID="{E57B1B9D-7276-4977-B789-E793477137FB}" presName="descendantText" presStyleLbl="alignAccFollowNode1" presStyleIdx="1" presStyleCnt="2" custLinFactNeighborX="0" custLinFactNeighborY="-1206">
        <dgm:presLayoutVars>
          <dgm:bulletEnabled val="1"/>
        </dgm:presLayoutVars>
      </dgm:prSet>
      <dgm:spPr/>
    </dgm:pt>
  </dgm:ptLst>
  <dgm:cxnLst>
    <dgm:cxn modelId="{D9A3F906-B597-43A0-AA88-F48D6896B48B}" srcId="{20A6630D-A414-4F2B-90C7-B11985495462}" destId="{4E61147F-A360-4CD9-B8F2-8F3681C6F5CE}" srcOrd="3" destOrd="0" parTransId="{4DEA1B3D-B365-43DD-B3CD-6658D22A6CF9}" sibTransId="{93F7BAAC-625A-4A5E-821A-58AC6D107CD5}"/>
    <dgm:cxn modelId="{1909AF08-BD9F-4627-AEFA-911DFDBBEB55}" type="presOf" srcId="{08A532AF-BBA0-4441-981D-2CBFB203D343}" destId="{FA6B24FC-7C83-443C-BABB-37CA957389AB}" srcOrd="0" destOrd="1" presId="urn:microsoft.com/office/officeart/2005/8/layout/vList5"/>
    <dgm:cxn modelId="{C169C00E-174B-4273-A729-3949DB010A18}" type="presOf" srcId="{EF17A8F9-C6E3-486B-AFD5-18F69B4A6F1D}" destId="{FA6B24FC-7C83-443C-BABB-37CA957389AB}" srcOrd="0" destOrd="2" presId="urn:microsoft.com/office/officeart/2005/8/layout/vList5"/>
    <dgm:cxn modelId="{73B9611C-A937-4A0A-8B93-31693AE6ABCA}" type="presOf" srcId="{B32791D0-8EE4-482A-A800-ED36912C0104}" destId="{FA6B24FC-7C83-443C-BABB-37CA957389AB}" srcOrd="0" destOrd="0" presId="urn:microsoft.com/office/officeart/2005/8/layout/vList5"/>
    <dgm:cxn modelId="{57C0FE35-7EF9-435C-9ED8-047227C99489}" type="presOf" srcId="{20A6630D-A414-4F2B-90C7-B11985495462}" destId="{3625F745-4CEA-4FDE-9B7D-559670D53201}" srcOrd="0" destOrd="0" presId="urn:microsoft.com/office/officeart/2005/8/layout/vList5"/>
    <dgm:cxn modelId="{B158083A-8BF2-45C6-A5B6-C2D3C92E92E4}" type="presOf" srcId="{E57B1B9D-7276-4977-B789-E793477137FB}" destId="{F37E73C3-D3B0-4E22-BB63-B5FFB99D5AC7}" srcOrd="0" destOrd="0" presId="urn:microsoft.com/office/officeart/2005/8/layout/vList5"/>
    <dgm:cxn modelId="{5ABA9D4E-D52F-4C50-884D-922C41265F7C}" srcId="{E741E6D8-3565-4041-A69E-E1D95B864FF3}" destId="{20A6630D-A414-4F2B-90C7-B11985495462}" srcOrd="0" destOrd="0" parTransId="{04FCD2D1-6354-47B9-B473-250A42DA72DC}" sibTransId="{2EE8B537-01AD-48E2-A558-DD88EF86760B}"/>
    <dgm:cxn modelId="{2AA03056-25B9-47FC-8FCF-9CB006CEF319}" srcId="{20A6630D-A414-4F2B-90C7-B11985495462}" destId="{08A532AF-BBA0-4441-981D-2CBFB203D343}" srcOrd="1" destOrd="0" parTransId="{BE0EAAC5-F60C-4F65-8299-0C37BC987B82}" sibTransId="{7A5EFB85-9ABD-40D8-8C38-2F7057EBFF49}"/>
    <dgm:cxn modelId="{7B93E290-B056-48AE-B2CE-76FC4115855E}" type="presOf" srcId="{E741E6D8-3565-4041-A69E-E1D95B864FF3}" destId="{49FBCE31-8119-4533-BAC4-579EF463D231}" srcOrd="0" destOrd="0" presId="urn:microsoft.com/office/officeart/2005/8/layout/vList5"/>
    <dgm:cxn modelId="{284934B4-7D6D-45AC-AB25-20C8F77E90F8}" type="presOf" srcId="{4E61147F-A360-4CD9-B8F2-8F3681C6F5CE}" destId="{FA6B24FC-7C83-443C-BABB-37CA957389AB}" srcOrd="0" destOrd="3" presId="urn:microsoft.com/office/officeart/2005/8/layout/vList5"/>
    <dgm:cxn modelId="{C0BC32C7-5B6B-455F-AEB0-501442256342}" type="presOf" srcId="{08EA45A4-AAA5-4A05-AAB1-5620CD206022}" destId="{73A943FE-AAFD-42D7-8464-278B496E955B}" srcOrd="0" destOrd="0" presId="urn:microsoft.com/office/officeart/2005/8/layout/vList5"/>
    <dgm:cxn modelId="{37CD7CDD-2526-4A63-9C27-D5CDF7086497}" srcId="{E57B1B9D-7276-4977-B789-E793477137FB}" destId="{08EA45A4-AAA5-4A05-AAB1-5620CD206022}" srcOrd="0" destOrd="0" parTransId="{D72A4546-096E-45D0-B42C-96FA39CE75FD}" sibTransId="{E9390077-C0BE-4343-A9FF-FCF607972322}"/>
    <dgm:cxn modelId="{427577EF-3CFA-499A-A9AC-7DB72C25AF1F}" srcId="{E741E6D8-3565-4041-A69E-E1D95B864FF3}" destId="{E57B1B9D-7276-4977-B789-E793477137FB}" srcOrd="1" destOrd="0" parTransId="{75BB2073-A341-4B16-BF67-E064FAA6DAEF}" sibTransId="{2A5F0113-8EDB-4274-9767-67A659863E1F}"/>
    <dgm:cxn modelId="{1B7079F0-4558-4469-8CA8-5F55C3A66E04}" srcId="{20A6630D-A414-4F2B-90C7-B11985495462}" destId="{B32791D0-8EE4-482A-A800-ED36912C0104}" srcOrd="0" destOrd="0" parTransId="{9033479C-A75C-4335-866A-1864D17F6C5D}" sibTransId="{0ED150BF-E5F1-47A6-8905-7A434A5AC6EE}"/>
    <dgm:cxn modelId="{496985F9-5E32-4003-BD0A-F812F80F3145}" srcId="{20A6630D-A414-4F2B-90C7-B11985495462}" destId="{EF17A8F9-C6E3-486B-AFD5-18F69B4A6F1D}" srcOrd="2" destOrd="0" parTransId="{D044C468-0F93-4ABD-8524-9E3647F730D5}" sibTransId="{0B62691C-9638-4491-BAB4-E536539ACB3D}"/>
    <dgm:cxn modelId="{79FFC89C-23EA-44D9-B9A9-437DE3604096}" type="presParOf" srcId="{49FBCE31-8119-4533-BAC4-579EF463D231}" destId="{2319E798-C7D3-403D-BB11-693C4A363E73}" srcOrd="0" destOrd="0" presId="urn:microsoft.com/office/officeart/2005/8/layout/vList5"/>
    <dgm:cxn modelId="{55EC54BA-F3C1-4EDE-A3EA-16581A3D33AE}" type="presParOf" srcId="{2319E798-C7D3-403D-BB11-693C4A363E73}" destId="{3625F745-4CEA-4FDE-9B7D-559670D53201}" srcOrd="0" destOrd="0" presId="urn:microsoft.com/office/officeart/2005/8/layout/vList5"/>
    <dgm:cxn modelId="{370F49FF-5D79-4B35-90B6-1FB810976FF4}" type="presParOf" srcId="{2319E798-C7D3-403D-BB11-693C4A363E73}" destId="{FA6B24FC-7C83-443C-BABB-37CA957389AB}" srcOrd="1" destOrd="0" presId="urn:microsoft.com/office/officeart/2005/8/layout/vList5"/>
    <dgm:cxn modelId="{A470CF67-0D34-4E6A-9A53-9EFB3F7B1346}" type="presParOf" srcId="{49FBCE31-8119-4533-BAC4-579EF463D231}" destId="{D1B823D1-5EC1-4FBE-839D-4B6CD867C0F6}" srcOrd="1" destOrd="0" presId="urn:microsoft.com/office/officeart/2005/8/layout/vList5"/>
    <dgm:cxn modelId="{270381CD-924C-4D76-B408-8AAB5B82A76E}" type="presParOf" srcId="{49FBCE31-8119-4533-BAC4-579EF463D231}" destId="{67CDE51D-E444-401E-889A-BF25A7343DD0}" srcOrd="2" destOrd="0" presId="urn:microsoft.com/office/officeart/2005/8/layout/vList5"/>
    <dgm:cxn modelId="{4713DEF9-C9D8-4CA8-B55E-29CCBEBC46FF}" type="presParOf" srcId="{67CDE51D-E444-401E-889A-BF25A7343DD0}" destId="{F37E73C3-D3B0-4E22-BB63-B5FFB99D5AC7}" srcOrd="0" destOrd="0" presId="urn:microsoft.com/office/officeart/2005/8/layout/vList5"/>
    <dgm:cxn modelId="{52557DE9-C718-489A-B6D9-97197F4EF76C}" type="presParOf" srcId="{67CDE51D-E444-401E-889A-BF25A7343DD0}" destId="{73A943FE-AAFD-42D7-8464-278B496E95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1E0CC2-4BDD-4866-8326-6CD447DFB8AE}"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C5414806-B2D9-4E50-B713-98781857A87F}">
      <dgm:prSet custT="1"/>
      <dgm:spPr/>
      <dgm:t>
        <a:bodyPr/>
        <a:lstStyle/>
        <a:p>
          <a:r>
            <a:rPr lang="en-US" sz="2000" b="0" i="0" dirty="0">
              <a:latin typeface="Century Gothic" panose="020B0502020202020204" pitchFamily="34" charset="0"/>
            </a:rPr>
            <a:t>All grades are a combination of class work, tests, quizzes, class participation, homework, and/or teacher observation.</a:t>
          </a:r>
          <a:endParaRPr lang="en-US" sz="2000" dirty="0">
            <a:latin typeface="Century Gothic" panose="020B0502020202020204" pitchFamily="34" charset="0"/>
          </a:endParaRPr>
        </a:p>
      </dgm:t>
    </dgm:pt>
    <dgm:pt modelId="{22AABB50-3BE6-463A-B336-4BCF2642A48F}" type="parTrans" cxnId="{714A165A-F477-42B8-BA94-10C1943963DA}">
      <dgm:prSet/>
      <dgm:spPr/>
      <dgm:t>
        <a:bodyPr/>
        <a:lstStyle/>
        <a:p>
          <a:endParaRPr lang="en-US"/>
        </a:p>
      </dgm:t>
    </dgm:pt>
    <dgm:pt modelId="{B4D07FC3-C391-4106-85B1-1E46EBE3C023}" type="sibTrans" cxnId="{714A165A-F477-42B8-BA94-10C1943963DA}">
      <dgm:prSet/>
      <dgm:spPr/>
      <dgm:t>
        <a:bodyPr/>
        <a:lstStyle/>
        <a:p>
          <a:endParaRPr lang="en-US"/>
        </a:p>
      </dgm:t>
    </dgm:pt>
    <dgm:pt modelId="{5AFEF2D4-9727-4979-A015-B8020DB96825}" type="pres">
      <dgm:prSet presAssocID="{121E0CC2-4BDD-4866-8326-6CD447DFB8AE}" presName="linear" presStyleCnt="0">
        <dgm:presLayoutVars>
          <dgm:animLvl val="lvl"/>
          <dgm:resizeHandles val="exact"/>
        </dgm:presLayoutVars>
      </dgm:prSet>
      <dgm:spPr/>
    </dgm:pt>
    <dgm:pt modelId="{898DA934-F0B2-4F57-8D98-2A2B37A3BCA8}" type="pres">
      <dgm:prSet presAssocID="{C5414806-B2D9-4E50-B713-98781857A87F}" presName="parentText" presStyleLbl="node1" presStyleIdx="0" presStyleCnt="1" custLinFactNeighborX="2712" custLinFactNeighborY="-92093">
        <dgm:presLayoutVars>
          <dgm:chMax val="0"/>
          <dgm:bulletEnabled val="1"/>
        </dgm:presLayoutVars>
      </dgm:prSet>
      <dgm:spPr/>
    </dgm:pt>
  </dgm:ptLst>
  <dgm:cxnLst>
    <dgm:cxn modelId="{B18D9117-934E-4EAA-B323-F69888D4CB15}" type="presOf" srcId="{C5414806-B2D9-4E50-B713-98781857A87F}" destId="{898DA934-F0B2-4F57-8D98-2A2B37A3BCA8}" srcOrd="0" destOrd="0" presId="urn:microsoft.com/office/officeart/2005/8/layout/vList2"/>
    <dgm:cxn modelId="{714A165A-F477-42B8-BA94-10C1943963DA}" srcId="{121E0CC2-4BDD-4866-8326-6CD447DFB8AE}" destId="{C5414806-B2D9-4E50-B713-98781857A87F}" srcOrd="0" destOrd="0" parTransId="{22AABB50-3BE6-463A-B336-4BCF2642A48F}" sibTransId="{B4D07FC3-C391-4106-85B1-1E46EBE3C023}"/>
    <dgm:cxn modelId="{3A05A2F0-FA86-4B2F-BA69-3A7FD1819122}" type="presOf" srcId="{121E0CC2-4BDD-4866-8326-6CD447DFB8AE}" destId="{5AFEF2D4-9727-4979-A015-B8020DB96825}" srcOrd="0" destOrd="0" presId="urn:microsoft.com/office/officeart/2005/8/layout/vList2"/>
    <dgm:cxn modelId="{18F34453-197D-440C-A097-FB6C828DD7B7}" type="presParOf" srcId="{5AFEF2D4-9727-4979-A015-B8020DB96825}" destId="{898DA934-F0B2-4F57-8D98-2A2B37A3BCA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0F29A-7BEF-4B8A-8274-032FFD4D27B9}">
      <dsp:nvSpPr>
        <dsp:cNvPr id="0" name=""/>
        <dsp:cNvSpPr/>
      </dsp:nvSpPr>
      <dsp:spPr>
        <a:xfrm>
          <a:off x="522230" y="448247"/>
          <a:ext cx="802089" cy="8020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41CB56-5502-4D32-A6D8-5F13EC446EEE}">
      <dsp:nvSpPr>
        <dsp:cNvPr id="0" name=""/>
        <dsp:cNvSpPr/>
      </dsp:nvSpPr>
      <dsp:spPr>
        <a:xfrm>
          <a:off x="32064" y="1569710"/>
          <a:ext cx="1782421" cy="86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t>Get a good night's rest and eat a healthy breakfast.</a:t>
          </a:r>
          <a:endParaRPr lang="en-US" sz="1400" b="1" kern="1200" dirty="0"/>
        </a:p>
      </dsp:txBody>
      <dsp:txXfrm>
        <a:off x="32064" y="1569710"/>
        <a:ext cx="1782421" cy="868930"/>
      </dsp:txXfrm>
    </dsp:sp>
    <dsp:sp modelId="{9181D0E7-B3AF-48C5-970C-56B621543199}">
      <dsp:nvSpPr>
        <dsp:cNvPr id="0" name=""/>
        <dsp:cNvSpPr/>
      </dsp:nvSpPr>
      <dsp:spPr>
        <a:xfrm>
          <a:off x="2616575" y="448247"/>
          <a:ext cx="802089" cy="8020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70DA6-6D3F-4BCB-8080-E54CCA15EA15}">
      <dsp:nvSpPr>
        <dsp:cNvPr id="0" name=""/>
        <dsp:cNvSpPr/>
      </dsp:nvSpPr>
      <dsp:spPr>
        <a:xfrm>
          <a:off x="2126409" y="1569710"/>
          <a:ext cx="1782421" cy="86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t>Students come to school by 7:50 and are with the teacher at 8:00 PREPARED TO LEARN</a:t>
          </a:r>
          <a:r>
            <a:rPr lang="en-US" sz="1100" b="1" i="0" kern="1200" dirty="0"/>
            <a:t>. </a:t>
          </a:r>
          <a:endParaRPr lang="en-US" sz="1100" kern="1200" dirty="0"/>
        </a:p>
      </dsp:txBody>
      <dsp:txXfrm>
        <a:off x="2126409" y="1569710"/>
        <a:ext cx="1782421" cy="868930"/>
      </dsp:txXfrm>
    </dsp:sp>
    <dsp:sp modelId="{9E735990-5895-48BF-8089-D3A7CA7C31E1}">
      <dsp:nvSpPr>
        <dsp:cNvPr id="0" name=""/>
        <dsp:cNvSpPr/>
      </dsp:nvSpPr>
      <dsp:spPr>
        <a:xfrm>
          <a:off x="4710921" y="448247"/>
          <a:ext cx="802089" cy="8020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8664-0DBA-41E9-9475-78DF0AB3A109}">
      <dsp:nvSpPr>
        <dsp:cNvPr id="0" name=""/>
        <dsp:cNvSpPr/>
      </dsp:nvSpPr>
      <dsp:spPr>
        <a:xfrm>
          <a:off x="4220755" y="1569710"/>
          <a:ext cx="1782421" cy="86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solidFill>
                <a:schemeClr val="tx1"/>
              </a:solidFill>
            </a:rPr>
            <a:t>Make</a:t>
          </a:r>
          <a:r>
            <a:rPr lang="en-US" sz="1400" b="1" i="0" kern="1200" dirty="0"/>
            <a:t> illness the only excuse for absences</a:t>
          </a:r>
          <a:r>
            <a:rPr lang="en-US" sz="1200" b="1" i="0" kern="1200" dirty="0"/>
            <a:t>.</a:t>
          </a:r>
          <a:endParaRPr lang="en-US" sz="1200" b="1" kern="1200" dirty="0"/>
        </a:p>
      </dsp:txBody>
      <dsp:txXfrm>
        <a:off x="4220755" y="1569710"/>
        <a:ext cx="1782421" cy="868930"/>
      </dsp:txXfrm>
    </dsp:sp>
    <dsp:sp modelId="{1E50F3A4-9C1C-4635-A28D-9BA4D55447AB}">
      <dsp:nvSpPr>
        <dsp:cNvPr id="0" name=""/>
        <dsp:cNvSpPr/>
      </dsp:nvSpPr>
      <dsp:spPr>
        <a:xfrm>
          <a:off x="2542432" y="2910021"/>
          <a:ext cx="802089" cy="8020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02061-6494-4FCC-9D0E-4B861DDFA795}">
      <dsp:nvSpPr>
        <dsp:cNvPr id="0" name=""/>
        <dsp:cNvSpPr/>
      </dsp:nvSpPr>
      <dsp:spPr>
        <a:xfrm>
          <a:off x="6315101" y="1569710"/>
          <a:ext cx="1782421" cy="86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t>Complete classwork and homework assignments on time</a:t>
          </a:r>
          <a:r>
            <a:rPr lang="en-US" sz="1400" b="0" i="0" kern="1200" dirty="0"/>
            <a:t>.</a:t>
          </a:r>
          <a:endParaRPr lang="en-US" sz="1400" kern="1200" dirty="0"/>
        </a:p>
      </dsp:txBody>
      <dsp:txXfrm>
        <a:off x="6315101" y="1569710"/>
        <a:ext cx="1782421" cy="868930"/>
      </dsp:txXfrm>
    </dsp:sp>
    <dsp:sp modelId="{F0DEC106-99BF-4330-AC9E-DC486CB1FB24}">
      <dsp:nvSpPr>
        <dsp:cNvPr id="0" name=""/>
        <dsp:cNvSpPr/>
      </dsp:nvSpPr>
      <dsp:spPr>
        <a:xfrm>
          <a:off x="6773229" y="434503"/>
          <a:ext cx="802089" cy="8020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6A0B1-36D5-4B68-AB99-C75086795123}">
      <dsp:nvSpPr>
        <dsp:cNvPr id="0" name=""/>
        <dsp:cNvSpPr/>
      </dsp:nvSpPr>
      <dsp:spPr>
        <a:xfrm>
          <a:off x="2126409" y="4005709"/>
          <a:ext cx="1782421" cy="86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a:t>Read </a:t>
          </a:r>
          <a:r>
            <a:rPr lang="en-US" sz="1400" b="1" kern="1200"/>
            <a:t>20 </a:t>
          </a:r>
          <a:r>
            <a:rPr lang="en-US" sz="1400" b="1" i="0" kern="1200"/>
            <a:t>minutes every day in addition to regularly assigned homework.</a:t>
          </a:r>
          <a:endParaRPr lang="en-US" sz="1400" kern="1200"/>
        </a:p>
      </dsp:txBody>
      <dsp:txXfrm>
        <a:off x="2126409" y="4005709"/>
        <a:ext cx="1782421" cy="868930"/>
      </dsp:txXfrm>
    </dsp:sp>
    <dsp:sp modelId="{F71FC56B-3955-413D-952E-82630F3F5BBD}">
      <dsp:nvSpPr>
        <dsp:cNvPr id="0" name=""/>
        <dsp:cNvSpPr/>
      </dsp:nvSpPr>
      <dsp:spPr>
        <a:xfrm>
          <a:off x="4710921" y="2884246"/>
          <a:ext cx="802089" cy="80208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BE68E-A095-44BC-BF2F-5E8CB39254CD}">
      <dsp:nvSpPr>
        <dsp:cNvPr id="0" name=""/>
        <dsp:cNvSpPr/>
      </dsp:nvSpPr>
      <dsp:spPr>
        <a:xfrm>
          <a:off x="4220755" y="4005709"/>
          <a:ext cx="1782421" cy="86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t>Memorize math facts to automaticity (study nightly). </a:t>
          </a:r>
          <a:endParaRPr lang="en-US" sz="1400" kern="1200" dirty="0"/>
        </a:p>
      </dsp:txBody>
      <dsp:txXfrm>
        <a:off x="4220755" y="4005709"/>
        <a:ext cx="1782421" cy="868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B24FC-7C83-443C-BABB-37CA957389AB}">
      <dsp:nvSpPr>
        <dsp:cNvPr id="0" name=""/>
        <dsp:cNvSpPr/>
      </dsp:nvSpPr>
      <dsp:spPr>
        <a:xfrm rot="5400000">
          <a:off x="2386803" y="-466360"/>
          <a:ext cx="1685343" cy="303950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i="0" kern="1200" dirty="0">
              <a:latin typeface="Century Gothic" panose="020B0502020202020204" pitchFamily="34" charset="0"/>
            </a:rPr>
            <a:t>Operation and Algebraic Thinking</a:t>
          </a:r>
          <a:endParaRPr lang="en-US" sz="1600" b="1"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b="1" i="0" kern="1200" dirty="0">
              <a:latin typeface="Century Gothic" panose="020B0502020202020204" pitchFamily="34" charset="0"/>
            </a:rPr>
            <a:t>Numbers and Operations in Base Ten</a:t>
          </a:r>
          <a:endParaRPr lang="en-US" sz="1600" b="1"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b="1" i="0" kern="1200" dirty="0">
              <a:latin typeface="Century Gothic" panose="020B0502020202020204" pitchFamily="34" charset="0"/>
            </a:rPr>
            <a:t>Measurement and Data</a:t>
          </a:r>
          <a:endParaRPr lang="en-US" sz="1600" b="1"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b="1" i="0" kern="1200" dirty="0">
              <a:latin typeface="Century Gothic" panose="020B0502020202020204" pitchFamily="34" charset="0"/>
            </a:rPr>
            <a:t>Geometry </a:t>
          </a:r>
          <a:endParaRPr lang="en-US" sz="1600" b="1" kern="1200" dirty="0">
            <a:latin typeface="Century Gothic" panose="020B0502020202020204" pitchFamily="34" charset="0"/>
          </a:endParaRPr>
        </a:p>
      </dsp:txBody>
      <dsp:txXfrm rot="-5400000">
        <a:off x="1709722" y="292993"/>
        <a:ext cx="2957233" cy="1520799"/>
      </dsp:txXfrm>
    </dsp:sp>
    <dsp:sp modelId="{3625F745-4CEA-4FDE-9B7D-559670D53201}">
      <dsp:nvSpPr>
        <dsp:cNvPr id="0" name=""/>
        <dsp:cNvSpPr/>
      </dsp:nvSpPr>
      <dsp:spPr>
        <a:xfrm>
          <a:off x="0" y="52"/>
          <a:ext cx="1709722" cy="21066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0" i="0" kern="1200"/>
            <a:t>Focus will be on: </a:t>
          </a:r>
          <a:endParaRPr lang="en-US" sz="3400" kern="1200"/>
        </a:p>
      </dsp:txBody>
      <dsp:txXfrm>
        <a:off x="83462" y="83514"/>
        <a:ext cx="1542798" cy="1939755"/>
      </dsp:txXfrm>
    </dsp:sp>
    <dsp:sp modelId="{73A943FE-AAFD-42D7-8464-278B496E955B}">
      <dsp:nvSpPr>
        <dsp:cNvPr id="0" name=""/>
        <dsp:cNvSpPr/>
      </dsp:nvSpPr>
      <dsp:spPr>
        <a:xfrm rot="5400000">
          <a:off x="2386803" y="1725327"/>
          <a:ext cx="1685343" cy="3039505"/>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i="0" kern="1200" dirty="0">
              <a:latin typeface="Century Gothic" panose="020B0502020202020204" pitchFamily="34" charset="0"/>
            </a:rPr>
            <a:t>Online access for students and parents can be found </a:t>
          </a:r>
          <a:r>
            <a:rPr lang="en-US" sz="1600" b="1" kern="1200" dirty="0">
              <a:latin typeface="Century Gothic" panose="020B0502020202020204" pitchFamily="34" charset="0"/>
            </a:rPr>
            <a:t>on</a:t>
          </a:r>
          <a:r>
            <a:rPr lang="en-US" sz="1600" b="1" i="0" kern="1200" dirty="0">
              <a:latin typeface="Century Gothic" panose="020B0502020202020204" pitchFamily="34" charset="0"/>
            </a:rPr>
            <a:t> </a:t>
          </a:r>
          <a:r>
            <a:rPr lang="en-US" sz="1600" b="1" kern="1200" dirty="0">
              <a:latin typeface="Century Gothic" panose="020B0502020202020204" pitchFamily="34" charset="0"/>
            </a:rPr>
            <a:t>your child’s </a:t>
          </a:r>
          <a:r>
            <a:rPr lang="en-US" sz="1600" b="1" kern="1200" dirty="0" err="1">
              <a:latin typeface="Century Gothic" panose="020B0502020202020204" pitchFamily="34" charset="0"/>
            </a:rPr>
            <a:t>ClassLink</a:t>
          </a:r>
          <a:r>
            <a:rPr lang="en-US" sz="1600" b="1" kern="1200" dirty="0">
              <a:latin typeface="Century Gothic" panose="020B0502020202020204" pitchFamily="34" charset="0"/>
            </a:rPr>
            <a:t> account. </a:t>
          </a:r>
        </a:p>
      </dsp:txBody>
      <dsp:txXfrm rot="-5400000">
        <a:off x="1709722" y="2484680"/>
        <a:ext cx="2957233" cy="1520799"/>
      </dsp:txXfrm>
    </dsp:sp>
    <dsp:sp modelId="{F37E73C3-D3B0-4E22-BB63-B5FFB99D5AC7}">
      <dsp:nvSpPr>
        <dsp:cNvPr id="0" name=""/>
        <dsp:cNvSpPr/>
      </dsp:nvSpPr>
      <dsp:spPr>
        <a:xfrm>
          <a:off x="0" y="2212065"/>
          <a:ext cx="1709722" cy="21066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0" i="0" kern="1200"/>
            <a:t>Online Access:</a:t>
          </a:r>
          <a:endParaRPr lang="en-US" sz="3400" kern="1200"/>
        </a:p>
      </dsp:txBody>
      <dsp:txXfrm>
        <a:off x="83462" y="2295527"/>
        <a:ext cx="1542798" cy="1939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DA934-F0B2-4F57-8D98-2A2B37A3BCA8}">
      <dsp:nvSpPr>
        <dsp:cNvPr id="0" name=""/>
        <dsp:cNvSpPr/>
      </dsp:nvSpPr>
      <dsp:spPr>
        <a:xfrm>
          <a:off x="0" y="6413"/>
          <a:ext cx="5006230" cy="144494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Century Gothic" panose="020B0502020202020204" pitchFamily="34" charset="0"/>
            </a:rPr>
            <a:t>All grades are a combination of class work, tests, quizzes, class participation, homework, and/or teacher observation.</a:t>
          </a:r>
          <a:endParaRPr lang="en-US" sz="2000" kern="1200" dirty="0">
            <a:latin typeface="Century Gothic" panose="020B0502020202020204" pitchFamily="34" charset="0"/>
          </a:endParaRPr>
        </a:p>
      </dsp:txBody>
      <dsp:txXfrm>
        <a:off x="70537" y="76950"/>
        <a:ext cx="4865156" cy="130387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0225" cy="468312"/>
          </a:xfrm>
          <a:prstGeom prst="rect">
            <a:avLst/>
          </a:prstGeom>
          <a:noFill/>
          <a:ln>
            <a:noFill/>
          </a:ln>
        </p:spPr>
        <p:txBody>
          <a:bodyPr spcFirstLastPara="1" wrap="square" lIns="94025" tIns="47000" rIns="94025" bIns="470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4014787" y="0"/>
            <a:ext cx="3070225" cy="468312"/>
          </a:xfrm>
          <a:prstGeom prst="rect">
            <a:avLst/>
          </a:prstGeom>
          <a:noFill/>
          <a:ln>
            <a:noFill/>
          </a:ln>
        </p:spPr>
        <p:txBody>
          <a:bodyPr spcFirstLastPara="1" wrap="square" lIns="94025" tIns="47000" rIns="94025" bIns="470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1200150" y="703262"/>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8025" y="4451350"/>
            <a:ext cx="5670550" cy="4217987"/>
          </a:xfrm>
          <a:prstGeom prst="rect">
            <a:avLst/>
          </a:prstGeom>
          <a:noFill/>
          <a:ln>
            <a:noFill/>
          </a:ln>
        </p:spPr>
        <p:txBody>
          <a:bodyPr spcFirstLastPara="1" wrap="square" lIns="94025" tIns="47000" rIns="94025" bIns="470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902700"/>
            <a:ext cx="3070225" cy="468312"/>
          </a:xfrm>
          <a:prstGeom prst="rect">
            <a:avLst/>
          </a:prstGeom>
          <a:noFill/>
          <a:ln>
            <a:noFill/>
          </a:ln>
        </p:spPr>
        <p:txBody>
          <a:bodyPr spcFirstLastPara="1" wrap="square" lIns="94025" tIns="47000" rIns="94025" bIns="470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4014787" y="8902700"/>
            <a:ext cx="3070225" cy="468312"/>
          </a:xfrm>
          <a:prstGeom prst="rect">
            <a:avLst/>
          </a:prstGeom>
          <a:noFill/>
          <a:ln>
            <a:noFill/>
          </a:ln>
        </p:spPr>
        <p:txBody>
          <a:bodyPr spcFirstLastPara="1" wrap="square" lIns="94025" tIns="47000" rIns="94025" bIns="470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p:nvPr/>
        </p:nvSpPr>
        <p:spPr>
          <a:xfrm>
            <a:off x="4014787" y="8902700"/>
            <a:ext cx="3070225" cy="468312"/>
          </a:xfrm>
          <a:prstGeom prst="rect">
            <a:avLst/>
          </a:prstGeom>
          <a:noFill/>
          <a:ln>
            <a:noFill/>
          </a:ln>
        </p:spPr>
        <p:txBody>
          <a:bodyPr spcFirstLastPara="1" wrap="square" lIns="94025" tIns="47000" rIns="94025" bIns="47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
        <p:nvSpPr>
          <p:cNvPr id="111" name="Google Shape;111;p1: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p1:notes"/>
          <p:cNvSpPr txBox="1">
            <a:spLocks noGrp="1"/>
          </p:cNvSpPr>
          <p:nvPr>
            <p:ph type="body" idx="1"/>
          </p:nvPr>
        </p:nvSpPr>
        <p:spPr>
          <a:xfrm>
            <a:off x="708025" y="4451350"/>
            <a:ext cx="5670550" cy="4217987"/>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p:nvPr/>
        </p:nvSpPr>
        <p:spPr>
          <a:xfrm>
            <a:off x="4014787" y="8902700"/>
            <a:ext cx="3070225" cy="468312"/>
          </a:xfrm>
          <a:prstGeom prst="rect">
            <a:avLst/>
          </a:prstGeom>
          <a:noFill/>
          <a:ln>
            <a:noFill/>
          </a:ln>
        </p:spPr>
        <p:txBody>
          <a:bodyPr spcFirstLastPara="1" wrap="square" lIns="94025" tIns="47000" rIns="94025" bIns="47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
        <p:nvSpPr>
          <p:cNvPr id="197" name="Google Shape;197;p12: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12:notes"/>
          <p:cNvSpPr txBox="1">
            <a:spLocks noGrp="1"/>
          </p:cNvSpPr>
          <p:nvPr>
            <p:ph type="body" idx="1"/>
          </p:nvPr>
        </p:nvSpPr>
        <p:spPr>
          <a:xfrm>
            <a:off x="708025" y="4451350"/>
            <a:ext cx="5670550" cy="4217987"/>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p:nvPr/>
        </p:nvSpPr>
        <p:spPr>
          <a:xfrm>
            <a:off x="4014787" y="8902700"/>
            <a:ext cx="3070225" cy="468312"/>
          </a:xfrm>
          <a:prstGeom prst="rect">
            <a:avLst/>
          </a:prstGeom>
          <a:noFill/>
          <a:ln>
            <a:noFill/>
          </a:ln>
        </p:spPr>
        <p:txBody>
          <a:bodyPr spcFirstLastPara="1" wrap="square" lIns="94025" tIns="47000" rIns="94025" bIns="47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14</a:t>
            </a:fld>
            <a:endParaRPr/>
          </a:p>
        </p:txBody>
      </p:sp>
      <p:sp>
        <p:nvSpPr>
          <p:cNvPr id="205" name="Google Shape;205;p13: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13:notes"/>
          <p:cNvSpPr txBox="1">
            <a:spLocks noGrp="1"/>
          </p:cNvSpPr>
          <p:nvPr>
            <p:ph type="body" idx="1"/>
          </p:nvPr>
        </p:nvSpPr>
        <p:spPr>
          <a:xfrm>
            <a:off x="708025" y="4451350"/>
            <a:ext cx="5670550" cy="4217987"/>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708025" y="4451350"/>
            <a:ext cx="5670550" cy="4217987"/>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708025" y="4451350"/>
            <a:ext cx="5670550" cy="4217987"/>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p:nvPr/>
        </p:nvSpPr>
        <p:spPr>
          <a:xfrm>
            <a:off x="4014787" y="8902700"/>
            <a:ext cx="3070225" cy="468312"/>
          </a:xfrm>
          <a:prstGeom prst="rect">
            <a:avLst/>
          </a:prstGeom>
          <a:noFill/>
          <a:ln>
            <a:noFill/>
          </a:ln>
        </p:spPr>
        <p:txBody>
          <a:bodyPr spcFirstLastPara="1" wrap="square" lIns="94025" tIns="47000" rIns="94025" bIns="47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19</a:t>
            </a:fld>
            <a:endParaRPr/>
          </a:p>
        </p:txBody>
      </p:sp>
      <p:sp>
        <p:nvSpPr>
          <p:cNvPr id="222" name="Google Shape;222;p15: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15:notes"/>
          <p:cNvSpPr txBox="1">
            <a:spLocks noGrp="1"/>
          </p:cNvSpPr>
          <p:nvPr>
            <p:ph type="body" idx="1"/>
          </p:nvPr>
        </p:nvSpPr>
        <p:spPr>
          <a:xfrm>
            <a:off x="708025" y="4451350"/>
            <a:ext cx="5670550" cy="4217987"/>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708025" y="4451350"/>
            <a:ext cx="5670550" cy="4217987"/>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p:nvPr/>
        </p:nvSpPr>
        <p:spPr>
          <a:xfrm>
            <a:off x="4014787" y="8902700"/>
            <a:ext cx="3070225" cy="468312"/>
          </a:xfrm>
          <a:prstGeom prst="rect">
            <a:avLst/>
          </a:prstGeom>
          <a:noFill/>
          <a:ln>
            <a:noFill/>
          </a:ln>
        </p:spPr>
        <p:txBody>
          <a:bodyPr spcFirstLastPara="1" wrap="square" lIns="94025" tIns="47000" rIns="94025" bIns="47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21</a:t>
            </a:fld>
            <a:endParaRPr/>
          </a:p>
        </p:txBody>
      </p:sp>
      <p:sp>
        <p:nvSpPr>
          <p:cNvPr id="236" name="Google Shape;236;p18: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18:notes"/>
          <p:cNvSpPr txBox="1">
            <a:spLocks noGrp="1"/>
          </p:cNvSpPr>
          <p:nvPr>
            <p:ph type="body" idx="1"/>
          </p:nvPr>
        </p:nvSpPr>
        <p:spPr>
          <a:xfrm>
            <a:off x="708025" y="4451350"/>
            <a:ext cx="5670550" cy="4217987"/>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708025" y="4451350"/>
            <a:ext cx="5670550" cy="4217987"/>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246" name="Google Shape;246;p19: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txBox="1"/>
          <p:nvPr/>
        </p:nvSpPr>
        <p:spPr>
          <a:xfrm>
            <a:off x="4014787" y="8902700"/>
            <a:ext cx="3070225" cy="468312"/>
          </a:xfrm>
          <a:prstGeom prst="rect">
            <a:avLst/>
          </a:prstGeom>
          <a:noFill/>
          <a:ln>
            <a:noFill/>
          </a:ln>
        </p:spPr>
        <p:txBody>
          <a:bodyPr spcFirstLastPara="1" wrap="square" lIns="94025" tIns="47000" rIns="94025" bIns="47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25</a:t>
            </a:fld>
            <a:endParaRPr/>
          </a:p>
        </p:txBody>
      </p:sp>
      <p:sp>
        <p:nvSpPr>
          <p:cNvPr id="253" name="Google Shape;253;p20: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20:notes"/>
          <p:cNvSpPr txBox="1">
            <a:spLocks noGrp="1"/>
          </p:cNvSpPr>
          <p:nvPr>
            <p:ph type="body" idx="1"/>
          </p:nvPr>
        </p:nvSpPr>
        <p:spPr>
          <a:xfrm>
            <a:off x="708025" y="4451350"/>
            <a:ext cx="5670550" cy="4217987"/>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p:nvPr/>
        </p:nvSpPr>
        <p:spPr>
          <a:xfrm>
            <a:off x="4014787" y="8902700"/>
            <a:ext cx="3070225" cy="468312"/>
          </a:xfrm>
          <a:prstGeom prst="rect">
            <a:avLst/>
          </a:prstGeom>
          <a:noFill/>
          <a:ln>
            <a:noFill/>
          </a:ln>
        </p:spPr>
        <p:txBody>
          <a:bodyPr spcFirstLastPara="1" wrap="square" lIns="94025" tIns="47000" rIns="94025" bIns="47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27</a:t>
            </a:fld>
            <a:endParaRPr/>
          </a:p>
        </p:txBody>
      </p:sp>
      <p:sp>
        <p:nvSpPr>
          <p:cNvPr id="261" name="Google Shape;261;p21: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21:notes"/>
          <p:cNvSpPr txBox="1">
            <a:spLocks noGrp="1"/>
          </p:cNvSpPr>
          <p:nvPr>
            <p:ph type="body" idx="1"/>
          </p:nvPr>
        </p:nvSpPr>
        <p:spPr>
          <a:xfrm>
            <a:off x="708025" y="4451350"/>
            <a:ext cx="5670550" cy="4217987"/>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p:nvPr/>
        </p:nvSpPr>
        <p:spPr>
          <a:xfrm>
            <a:off x="4014787" y="8902700"/>
            <a:ext cx="3070225" cy="468312"/>
          </a:xfrm>
          <a:prstGeom prst="rect">
            <a:avLst/>
          </a:prstGeom>
          <a:noFill/>
          <a:ln>
            <a:noFill/>
          </a:ln>
        </p:spPr>
        <p:txBody>
          <a:bodyPr spcFirstLastPara="1" wrap="square" lIns="94025" tIns="47000" rIns="94025" bIns="47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a:t>
            </a:fld>
            <a:endParaRPr/>
          </a:p>
        </p:txBody>
      </p:sp>
      <p:sp>
        <p:nvSpPr>
          <p:cNvPr id="119" name="Google Shape;119;p2: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p2:notes"/>
          <p:cNvSpPr txBox="1">
            <a:spLocks noGrp="1"/>
          </p:cNvSpPr>
          <p:nvPr>
            <p:ph type="body" idx="1"/>
          </p:nvPr>
        </p:nvSpPr>
        <p:spPr>
          <a:xfrm>
            <a:off x="708025" y="4451350"/>
            <a:ext cx="5670550" cy="4217987"/>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708025" y="4451350"/>
            <a:ext cx="5670550" cy="4217987"/>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708025" y="4451350"/>
            <a:ext cx="5670550" cy="4217987"/>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p:nvPr/>
        </p:nvSpPr>
        <p:spPr>
          <a:xfrm>
            <a:off x="4014787" y="8902700"/>
            <a:ext cx="3070225" cy="468312"/>
          </a:xfrm>
          <a:prstGeom prst="rect">
            <a:avLst/>
          </a:prstGeom>
          <a:noFill/>
          <a:ln>
            <a:noFill/>
          </a:ln>
        </p:spPr>
        <p:txBody>
          <a:bodyPr spcFirstLastPara="1" wrap="square" lIns="94025" tIns="47000" rIns="94025" bIns="47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189" name="Google Shape;189;p11: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11:notes"/>
          <p:cNvSpPr txBox="1">
            <a:spLocks noGrp="1"/>
          </p:cNvSpPr>
          <p:nvPr>
            <p:ph type="body" idx="1"/>
          </p:nvPr>
        </p:nvSpPr>
        <p:spPr>
          <a:xfrm>
            <a:off x="708025" y="4451350"/>
            <a:ext cx="5670550" cy="4217987"/>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708025" y="4451350"/>
            <a:ext cx="5670550" cy="4217987"/>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164" name="Google Shape;164;p8: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708025" y="4451350"/>
            <a:ext cx="5670550" cy="4217987"/>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dirty="0"/>
          </a:p>
        </p:txBody>
      </p:sp>
      <p:sp>
        <p:nvSpPr>
          <p:cNvPr id="173" name="Google Shape;173;p9: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p:nvPr/>
        </p:nvSpPr>
        <p:spPr>
          <a:xfrm>
            <a:off x="4014787" y="8902700"/>
            <a:ext cx="3070225" cy="468312"/>
          </a:xfrm>
          <a:prstGeom prst="rect">
            <a:avLst/>
          </a:prstGeom>
          <a:noFill/>
          <a:ln>
            <a:noFill/>
          </a:ln>
        </p:spPr>
        <p:txBody>
          <a:bodyPr spcFirstLastPara="1" wrap="square" lIns="94025" tIns="47000" rIns="94025" bIns="47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
        <p:nvSpPr>
          <p:cNvPr id="155" name="Google Shape;155;p7: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7:notes"/>
          <p:cNvSpPr txBox="1">
            <a:spLocks noGrp="1"/>
          </p:cNvSpPr>
          <p:nvPr>
            <p:ph type="body" idx="1"/>
          </p:nvPr>
        </p:nvSpPr>
        <p:spPr>
          <a:xfrm>
            <a:off x="708025" y="4451350"/>
            <a:ext cx="5670550" cy="4217987"/>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708025" y="4451350"/>
            <a:ext cx="5670550" cy="4217987"/>
          </a:xfrm>
          <a:prstGeom prst="rect">
            <a:avLst/>
          </a:prstGeom>
        </p:spPr>
        <p:txBody>
          <a:bodyPr spcFirstLastPara="1" wrap="square" lIns="94025" tIns="47000" rIns="94025" bIns="470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1200150" y="703263"/>
            <a:ext cx="46863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A900-9E31-4195-9D8F-9496910D19F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B065B0D-2937-400F-AB7C-3596C50110E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541372-8B19-44E9-8173-9182370865A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293BE3-B126-4498-A267-6820E1B45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FA309-5FAB-495D-91F0-EAA9E03910C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5564865"/>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92B4-D90D-40B8-9941-2EB8B5CF39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F83826-A3E5-45FF-A10B-CCA9D92757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40F2C-F211-448A-92DD-2C8C54B0D8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BF2036-E161-477F-A4D4-AA917B6DD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F7FD7-75CA-43C0-9C51-5372CA5575C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24680255"/>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64BAB2-668D-4DD8-9964-F256669A7BB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054B76-2864-4D47-9934-AD9415C0ED2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39612-2D9A-4BFD-8964-DBECA5CC77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1A9D80-EB69-4CED-82C0-6069A98A7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05C1B-534A-4448-9836-A207D080AF5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8550832"/>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70AC-4E41-41C1-8DC5-9BC076D79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DEF754-6D27-4F5A-950A-62B4140384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3D1D8-AA14-4BEE-9B95-53AE3AC654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C055E7-D3B7-434B-B1DC-64D992687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B1713-28D5-4269-AEB6-83160E93B79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0186313"/>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AC2D-9F7E-4026-A892-5DBA4B7EB37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04694E1-2303-474D-88D8-4B62734BF18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574307-6D95-4359-B8ED-E1825D218B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7EC45FA-A7F9-4307-8ABD-21A4BBDC8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FB35D-5CE7-43E8-862F-363F199C23B6}"/>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68338725"/>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780A-3D05-40E1-A18F-B89EA7F0C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900A0B-6E81-465B-BC88-359E7C75081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2AA384-5576-437A-8D9F-9972D3A9E6D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DCB7B9-21C7-4482-9B72-EFEE0FC4F97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3FC6590-A1E7-4C71-85CE-FE050C51B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B4FE9-E1FC-47DF-9013-C4A23AAB30A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04005822"/>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BBB8-3CD7-49A8-9325-7405EA29C21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DD8A77-0BB6-4AB8-A4F9-5F9D53FC31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3A730-26A4-4EBB-88CD-D78D35EFF6D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54D21E-C62F-4EEA-9878-29E83AB08C1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760F2-89C4-4368-B227-6251F795DBE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8E4F7-2338-4A06-B21F-E598E6935B9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67E7D52-4ACB-4F98-A8AE-D1F00EB75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786772-4341-419F-946F-8F3D89CD8277}"/>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5238668"/>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E400-9429-4C8E-854B-F33A5669C3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9BB03F-D695-4CDF-B178-512B414690D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BC8836D-0FB5-42BE-82B6-18086EDD6D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0053D-E689-4B5A-93A5-53EE3417EFF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17641058"/>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AEDCD-336D-44CC-9C39-01994EDBF34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4729CD2-CD55-4A05-A826-91238C4F3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C6542B-ACDF-4B10-B512-C49023A6EB9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35576659"/>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7AF-82E9-49F2-A9F1-DD094488C8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9E28BC6-DBB2-4C3D-9779-2B10816151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20AE2-5CC0-424E-A3BA-F9E9965C647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008523D-4300-4F73-BA03-D80351DE2F9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A6E7B35-FBA2-4B49-8382-6A617D10A6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3DBE7-5FC3-4992-AD0F-B845580AF9A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0055287"/>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EC9E-85E2-43C5-B397-6DA13A3521A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1330A96-9998-48CF-AD65-683A825C04F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DEF55ED-79C5-4B7D-A44A-F98DF53C8C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9E3A1C-37AA-4964-844A-1B416B06162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E9BEB8B-8D9C-4C05-89E3-139661BC6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C737A-2716-4E09-99FC-C63B1C75914C}"/>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844122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18AD3-587C-4E00-AD63-787CA45E6B2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9514AE-4503-40FF-8F5E-A34D235F77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5242B-7A06-4F8D-B258-4ADF9DDC59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76CCBA7-35B0-4F8D-A48B-74626935B99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3FCB4F-2BDA-42D8-990A-2C7162F4A5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92768513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p:split/>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nhxuan_nguyen@chino.k12.ca.u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ariesrules.blogspot.com/2012_08_01_archiv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ngimg.com/download/6248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hyperlink" Target="https://www.amazon.com/hz/wishlist/ls/23PLD8PZ3AKGY?ref_=wl_sha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stagram.com/calaeropto/" TargetMode="External"/><Relationship Id="rId7" Type="http://schemas.openxmlformats.org/officeDocument/2006/relationships/hyperlink" Target="https://www.chino.k12.ca.us/Page/53048" TargetMode="External"/><Relationship Id="rId2" Type="http://schemas.openxmlformats.org/officeDocument/2006/relationships/hyperlink" Target="https://www.facebook.com/calaeropto" TargetMode="Externa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mailto:calaeropto@gmail.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signupgenius.com/go/10C0A4DACAE22A2F8C43-50365702-delgado"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hino.k12.ca.us/Page/48972"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adison_Delgado@chino.k12.ca.u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13"/>
        <p:cNvGrpSpPr/>
        <p:nvPr/>
      </p:nvGrpSpPr>
      <p:grpSpPr>
        <a:xfrm>
          <a:off x="0" y="0"/>
          <a:ext cx="0" cy="0"/>
          <a:chOff x="0" y="0"/>
          <a:chExt cx="0" cy="0"/>
        </a:xfrm>
      </p:grpSpPr>
      <p:sp>
        <p:nvSpPr>
          <p:cNvPr id="116" name="Google Shape;116;p1"/>
          <p:cNvSpPr txBox="1"/>
          <p:nvPr/>
        </p:nvSpPr>
        <p:spPr>
          <a:xfrm>
            <a:off x="630936" y="818457"/>
            <a:ext cx="2491737" cy="2975876"/>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buClr>
                <a:srgbClr val="EEB1EC"/>
              </a:buClr>
              <a:buSzPts val="4500"/>
            </a:pPr>
            <a:r>
              <a:rPr lang="en-US" sz="3800" b="1" i="0" u="none" kern="1200" dirty="0">
                <a:solidFill>
                  <a:schemeClr val="tx1"/>
                </a:solidFill>
                <a:latin typeface="+mj-lt"/>
                <a:ea typeface="+mj-ea"/>
                <a:cs typeface="+mj-cs"/>
                <a:sym typeface="Century Gothic"/>
              </a:rPr>
              <a:t>Back to School Night</a:t>
            </a:r>
            <a:endParaRPr lang="en-US" sz="3800" kern="1200" dirty="0">
              <a:solidFill>
                <a:schemeClr val="tx1"/>
              </a:solidFill>
              <a:latin typeface="+mj-lt"/>
              <a:ea typeface="+mj-ea"/>
              <a:cs typeface="+mj-cs"/>
            </a:endParaRPr>
          </a:p>
          <a:p>
            <a:pPr marL="0" marR="0" lvl="0" indent="0">
              <a:lnSpc>
                <a:spcPct val="90000"/>
              </a:lnSpc>
              <a:spcBef>
                <a:spcPct val="0"/>
              </a:spcBef>
              <a:spcAft>
                <a:spcPts val="600"/>
              </a:spcAft>
              <a:buClr>
                <a:srgbClr val="EEB1EC"/>
              </a:buClr>
              <a:buSzPts val="4500"/>
            </a:pPr>
            <a:r>
              <a:rPr lang="en-US" sz="3800" b="1" i="0" u="none" kern="1200">
                <a:solidFill>
                  <a:schemeClr val="tx1"/>
                </a:solidFill>
                <a:latin typeface="+mj-lt"/>
                <a:ea typeface="+mj-ea"/>
                <a:cs typeface="+mj-cs"/>
                <a:sym typeface="Century Gothic"/>
              </a:rPr>
              <a:t>2024-2025</a:t>
            </a:r>
            <a:endParaRPr lang="en-US" sz="3800" kern="1200" dirty="0">
              <a:solidFill>
                <a:schemeClr val="tx1"/>
              </a:solidFill>
              <a:latin typeface="+mj-lt"/>
              <a:ea typeface="+mj-ea"/>
              <a:cs typeface="+mj-cs"/>
            </a:endParaRPr>
          </a:p>
        </p:txBody>
      </p:sp>
      <p:sp>
        <p:nvSpPr>
          <p:cNvPr id="114" name="Google Shape;114;p1"/>
          <p:cNvSpPr txBox="1">
            <a:spLocks noGrp="1"/>
          </p:cNvSpPr>
          <p:nvPr>
            <p:ph type="subTitle" idx="1"/>
          </p:nvPr>
        </p:nvSpPr>
        <p:spPr>
          <a:xfrm>
            <a:off x="697611" y="3948158"/>
            <a:ext cx="2491737" cy="1692066"/>
          </a:xfrm>
          <a:prstGeom prst="rect">
            <a:avLst/>
          </a:prstGeom>
        </p:spPr>
        <p:txBody>
          <a:bodyPr spcFirstLastPara="1" vert="horz" lIns="91440" tIns="45720" rIns="91440" bIns="45720" rtlCol="0" anchor="t" anchorCtr="0">
            <a:normAutofit/>
          </a:bodyPr>
          <a:lstStyle/>
          <a:p>
            <a:pPr lvl="0" algn="l" defTabSz="914400">
              <a:spcBef>
                <a:spcPts val="1000"/>
              </a:spcBef>
              <a:spcAft>
                <a:spcPts val="0"/>
              </a:spcAft>
              <a:buSzPts val="2000"/>
            </a:pPr>
            <a:r>
              <a:rPr lang="en-US" sz="1700" b="1" i="0" u="none" kern="1200" dirty="0">
                <a:solidFill>
                  <a:schemeClr val="tx1"/>
                </a:solidFill>
                <a:latin typeface="+mn-lt"/>
                <a:ea typeface="+mn-ea"/>
                <a:cs typeface="+mn-cs"/>
                <a:sym typeface="Century Gothic"/>
              </a:rPr>
              <a:t>SECOND GRADE</a:t>
            </a:r>
            <a:endParaRPr lang="en-US" sz="1700" kern="1200" dirty="0">
              <a:solidFill>
                <a:schemeClr val="tx1"/>
              </a:solidFill>
              <a:latin typeface="+mn-lt"/>
              <a:ea typeface="+mn-ea"/>
              <a:cs typeface="+mn-cs"/>
            </a:endParaRPr>
          </a:p>
          <a:p>
            <a:pPr lvl="0" algn="l" defTabSz="914400">
              <a:spcBef>
                <a:spcPts val="1000"/>
              </a:spcBef>
              <a:spcAft>
                <a:spcPts val="0"/>
              </a:spcAft>
              <a:buSzPts val="2000"/>
            </a:pPr>
            <a:r>
              <a:rPr lang="en-US" sz="1700" b="1" i="0" u="none" kern="1200" dirty="0">
                <a:solidFill>
                  <a:schemeClr val="tx1"/>
                </a:solidFill>
                <a:latin typeface="+mn-lt"/>
                <a:ea typeface="+mn-ea"/>
                <a:cs typeface="+mn-cs"/>
                <a:sym typeface="Century Gothic"/>
              </a:rPr>
              <a:t>TRACK B</a:t>
            </a:r>
          </a:p>
          <a:p>
            <a:pPr lvl="0" algn="l" defTabSz="914400">
              <a:spcBef>
                <a:spcPts val="1000"/>
              </a:spcBef>
              <a:spcAft>
                <a:spcPts val="0"/>
              </a:spcAft>
              <a:buSzPts val="2000"/>
            </a:pPr>
            <a:endParaRPr lang="en-US" sz="1700" b="1" dirty="0">
              <a:sym typeface="Century Gothic"/>
            </a:endParaRPr>
          </a:p>
          <a:p>
            <a:pPr lvl="0" algn="l" defTabSz="914400">
              <a:spcBef>
                <a:spcPts val="1000"/>
              </a:spcBef>
              <a:spcAft>
                <a:spcPts val="0"/>
              </a:spcAft>
              <a:buSzPts val="2000"/>
            </a:pPr>
            <a:r>
              <a:rPr lang="en-US" sz="1700" b="1" kern="1200" dirty="0">
                <a:solidFill>
                  <a:schemeClr val="tx1"/>
                </a:solidFill>
                <a:latin typeface="+mn-lt"/>
                <a:ea typeface="+mn-ea"/>
                <a:cs typeface="+mn-cs"/>
                <a:sym typeface="Century Gothic"/>
              </a:rPr>
              <a:t>July 24, 2024</a:t>
            </a:r>
            <a:endParaRPr lang="en-US" sz="1700" kern="1200" dirty="0">
              <a:solidFill>
                <a:schemeClr val="tx1"/>
              </a:solidFill>
              <a:latin typeface="+mn-lt"/>
              <a:ea typeface="+mn-ea"/>
              <a:cs typeface="+mn-cs"/>
            </a:endParaRPr>
          </a:p>
        </p:txBody>
      </p:sp>
      <p:pic>
        <p:nvPicPr>
          <p:cNvPr id="2050" name="Picture 2">
            <a:extLst>
              <a:ext uri="{FF2B5EF4-FFF2-40B4-BE49-F238E27FC236}">
                <a16:creationId xmlns:a16="http://schemas.microsoft.com/office/drawing/2014/main" id="{38A5E4A8-3339-49CB-BCE0-8186444B03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13183" y="581025"/>
            <a:ext cx="5305294" cy="48932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F04991E-1BB5-46F8-B182-1CB8D23ECAB0}"/>
              </a:ext>
            </a:extLst>
          </p:cNvPr>
          <p:cNvSpPr/>
          <p:nvPr/>
        </p:nvSpPr>
        <p:spPr>
          <a:xfrm flipH="1" flipV="1">
            <a:off x="32327" y="-1"/>
            <a:ext cx="9079346"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solidFill>
                <a:sysClr val="windowText" lastClr="000000"/>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58D6F5-BF2A-1E8D-E99A-2AE0D237C31B}"/>
              </a:ext>
            </a:extLst>
          </p:cNvPr>
          <p:cNvSpPr>
            <a:spLocks noGrp="1"/>
          </p:cNvSpPr>
          <p:nvPr>
            <p:ph type="title"/>
          </p:nvPr>
        </p:nvSpPr>
        <p:spPr>
          <a:xfrm>
            <a:off x="5234940" y="1100817"/>
            <a:ext cx="2984933" cy="721042"/>
          </a:xfrm>
        </p:spPr>
        <p:txBody>
          <a:bodyPr anchor="b">
            <a:noAutofit/>
          </a:bodyPr>
          <a:lstStyle/>
          <a:p>
            <a:pPr algn="ctr"/>
            <a:r>
              <a:rPr lang="en-US" sz="4800" b="1" dirty="0">
                <a:latin typeface="Century Gothic" panose="020B0502020202020204" pitchFamily="34" charset="0"/>
              </a:rPr>
              <a:t>Second Step</a:t>
            </a:r>
          </a:p>
        </p:txBody>
      </p:sp>
      <p:pic>
        <p:nvPicPr>
          <p:cNvPr id="7" name="Picture 6">
            <a:extLst>
              <a:ext uri="{FF2B5EF4-FFF2-40B4-BE49-F238E27FC236}">
                <a16:creationId xmlns:a16="http://schemas.microsoft.com/office/drawing/2014/main" id="{24C8F420-B6CD-5DBF-982B-9D167188D853}"/>
              </a:ext>
            </a:extLst>
          </p:cNvPr>
          <p:cNvPicPr>
            <a:picLocks noChangeAspect="1"/>
          </p:cNvPicPr>
          <p:nvPr/>
        </p:nvPicPr>
        <p:blipFill rotWithShape="1">
          <a:blip r:embed="rId2"/>
          <a:srcRect l="31250" t="24652" r="41417" b="26519"/>
          <a:stretch/>
        </p:blipFill>
        <p:spPr>
          <a:xfrm>
            <a:off x="209358" y="1461338"/>
            <a:ext cx="3916219" cy="3935324"/>
          </a:xfrm>
          <a:prstGeom prst="rect">
            <a:avLst/>
          </a:prstGeom>
        </p:spPr>
      </p:pic>
      <p:sp>
        <p:nvSpPr>
          <p:cNvPr id="5" name="Content Placeholder 4">
            <a:extLst>
              <a:ext uri="{FF2B5EF4-FFF2-40B4-BE49-F238E27FC236}">
                <a16:creationId xmlns:a16="http://schemas.microsoft.com/office/drawing/2014/main" id="{34FFD6C0-F31D-4DDB-CE6F-6F09ADABED0D}"/>
              </a:ext>
            </a:extLst>
          </p:cNvPr>
          <p:cNvSpPr>
            <a:spLocks noGrp="1"/>
          </p:cNvSpPr>
          <p:nvPr>
            <p:ph idx="1"/>
          </p:nvPr>
        </p:nvSpPr>
        <p:spPr>
          <a:xfrm>
            <a:off x="4794437" y="1893570"/>
            <a:ext cx="3895184" cy="3730942"/>
          </a:xfrm>
        </p:spPr>
        <p:txBody>
          <a:bodyPr anchor="t">
            <a:normAutofit/>
          </a:bodyPr>
          <a:lstStyle/>
          <a:p>
            <a:r>
              <a:rPr lang="en-US" dirty="0">
                <a:solidFill>
                  <a:schemeClr val="tx1">
                    <a:alpha val="80000"/>
                  </a:schemeClr>
                </a:solidFill>
              </a:rPr>
              <a:t>Please consent to the Second Step curriculum as part of the data confirmation</a:t>
            </a:r>
          </a:p>
          <a:p>
            <a:r>
              <a:rPr lang="en-US" dirty="0">
                <a:solidFill>
                  <a:schemeClr val="tx1">
                    <a:alpha val="80000"/>
                  </a:schemeClr>
                </a:solidFill>
              </a:rPr>
              <a:t>To preview the Second Step curriculum, use the QR code</a:t>
            </a:r>
          </a:p>
          <a:p>
            <a:r>
              <a:rPr lang="en-US" dirty="0">
                <a:solidFill>
                  <a:schemeClr val="tx1">
                    <a:alpha val="80000"/>
                  </a:schemeClr>
                </a:solidFill>
              </a:rPr>
              <a:t>July 25 from 8:00-3:15 p.m., Counselor Nguyen will be available to preview the curriculum and answer questions. Counselor email: </a:t>
            </a:r>
            <a:r>
              <a:rPr lang="en-US" sz="1800" dirty="0">
                <a:solidFill>
                  <a:schemeClr val="tx1">
                    <a:alpha val="80000"/>
                  </a:schemeClr>
                </a:solidFill>
                <a:hlinkClick r:id="rId3"/>
              </a:rPr>
              <a:t>anhxuan_nguyen@chino.k12.ca.us</a:t>
            </a:r>
            <a:endParaRPr lang="en-US" dirty="0">
              <a:solidFill>
                <a:schemeClr val="tx1">
                  <a:alpha val="80000"/>
                </a:schemeClr>
              </a:solidFill>
            </a:endParaRPr>
          </a:p>
        </p:txBody>
      </p:sp>
      <p:sp>
        <p:nvSpPr>
          <p:cNvPr id="2" name="Rectangle 1">
            <a:extLst>
              <a:ext uri="{FF2B5EF4-FFF2-40B4-BE49-F238E27FC236}">
                <a16:creationId xmlns:a16="http://schemas.microsoft.com/office/drawing/2014/main" id="{03F6B891-7A29-3FE4-CEF3-6B7263F01B80}"/>
              </a:ext>
            </a:extLst>
          </p:cNvPr>
          <p:cNvSpPr/>
          <p:nvPr/>
        </p:nvSpPr>
        <p:spPr>
          <a:xfrm flipH="1" flipV="1">
            <a:off x="0" y="0"/>
            <a:ext cx="9144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105213"/>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429369" y="197899"/>
            <a:ext cx="8263890" cy="1434415"/>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Grading Policy</a:t>
            </a:r>
            <a:endParaRPr lang="en-US" sz="4300" dirty="0"/>
          </a:p>
        </p:txBody>
      </p:sp>
      <p:graphicFrame>
        <p:nvGraphicFramePr>
          <p:cNvPr id="163" name="Google Shape;159;p7">
            <a:extLst>
              <a:ext uri="{FF2B5EF4-FFF2-40B4-BE49-F238E27FC236}">
                <a16:creationId xmlns:a16="http://schemas.microsoft.com/office/drawing/2014/main" id="{7D919B9A-2A64-466B-8AE2-AB2CC9B7F336}"/>
              </a:ext>
            </a:extLst>
          </p:cNvPr>
          <p:cNvGraphicFramePr>
            <a:graphicFrameLocks noGrp="1"/>
          </p:cNvGraphicFramePr>
          <p:nvPr>
            <p:ph idx="1"/>
            <p:extLst>
              <p:ext uri="{D42A27DB-BD31-4B8C-83A1-F6EECF244321}">
                <p14:modId xmlns:p14="http://schemas.microsoft.com/office/powerpoint/2010/main" val="3932934985"/>
              </p:ext>
            </p:extLst>
          </p:nvPr>
        </p:nvGraphicFramePr>
        <p:xfrm>
          <a:off x="429369" y="2071316"/>
          <a:ext cx="5006231"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0" name="Google Shape;160;p7"/>
          <p:cNvSpPr txBox="1"/>
          <p:nvPr/>
        </p:nvSpPr>
        <p:spPr>
          <a:xfrm>
            <a:off x="565150" y="1963737"/>
            <a:ext cx="184150"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chemeClr val="lt1"/>
              </a:buClr>
              <a:buSzPts val="2400"/>
              <a:buFont typeface="Century Gothic"/>
              <a:buNone/>
            </a:pPr>
            <a:endParaRPr lang="en-US" sz="2400" b="0" i="0" u="none">
              <a:solidFill>
                <a:schemeClr val="lt1"/>
              </a:solidFill>
              <a:latin typeface="Comic Sans MS"/>
              <a:ea typeface="Comic Sans MS"/>
              <a:cs typeface="Comic Sans MS"/>
              <a:sym typeface="Comic Sans MS"/>
            </a:endParaRPr>
          </a:p>
          <a:p>
            <a:pPr marL="0" marR="0" lvl="0" indent="0" algn="l" rtl="0">
              <a:spcBef>
                <a:spcPts val="0"/>
              </a:spcBef>
              <a:spcAft>
                <a:spcPts val="600"/>
              </a:spcAft>
              <a:buNone/>
            </a:pPr>
            <a:endParaRPr lang="en-US" sz="2400" b="0" i="0" u="none">
              <a:solidFill>
                <a:schemeClr val="lt1"/>
              </a:solidFill>
              <a:latin typeface="Comic Sans MS"/>
              <a:ea typeface="Comic Sans MS"/>
              <a:cs typeface="Comic Sans MS"/>
              <a:sym typeface="Comic Sans MS"/>
            </a:endParaRPr>
          </a:p>
        </p:txBody>
      </p:sp>
      <p:sp>
        <p:nvSpPr>
          <p:cNvPr id="6" name="Rectangle 5">
            <a:extLst>
              <a:ext uri="{FF2B5EF4-FFF2-40B4-BE49-F238E27FC236}">
                <a16:creationId xmlns:a16="http://schemas.microsoft.com/office/drawing/2014/main" id="{947EC674-58E4-4A02-BB19-454C9C32A6A1}"/>
              </a:ext>
            </a:extLst>
          </p:cNvPr>
          <p:cNvSpPr/>
          <p:nvPr/>
        </p:nvSpPr>
        <p:spPr>
          <a:xfrm flipH="1" flipV="1">
            <a:off x="0" y="-1"/>
            <a:ext cx="9144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3C3E01C4-4714-4EF0-BDD3-07018BC3F9F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901837" y="3689690"/>
            <a:ext cx="3435822" cy="2834553"/>
          </a:xfrm>
          <a:prstGeom prst="rect">
            <a:avLst/>
          </a:prstGeom>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2900" y="723406"/>
            <a:ext cx="2425514" cy="2966851"/>
          </a:xfrm>
          <a:prstGeom prst="rect">
            <a:avLst/>
          </a:prstGeom>
        </p:spPr>
        <p:txBody>
          <a:bodyPr spcFirstLastPara="1" vert="horz" lIns="91440" tIns="45720" rIns="91440" bIns="45720" rtlCol="0" anchor="b" anchorCtr="0">
            <a:normAutofit/>
          </a:bodyPr>
          <a:lstStyle/>
          <a:p>
            <a:pPr marL="0" lvl="0" indent="0" algn="ctr" defTabSz="914400">
              <a:spcAft>
                <a:spcPts val="0"/>
              </a:spcAft>
              <a:buClr>
                <a:srgbClr val="EEB1EC"/>
              </a:buClr>
              <a:buSzPts val="4000"/>
            </a:pPr>
            <a:r>
              <a:rPr lang="en-US" sz="4300" b="1" i="0" u="none" kern="1200" dirty="0">
                <a:solidFill>
                  <a:schemeClr val="tx1"/>
                </a:solidFill>
                <a:latin typeface="Century Gothic" panose="020B0502020202020204" pitchFamily="34" charset="0"/>
                <a:sym typeface="Century Gothic"/>
              </a:rPr>
              <a:t>Grading Scale</a:t>
            </a:r>
            <a:endParaRPr lang="en-US" sz="4300" kern="1200" dirty="0">
              <a:solidFill>
                <a:schemeClr val="tx1"/>
              </a:solidFill>
              <a:latin typeface="Century Gothic" panose="020B0502020202020204" pitchFamily="34" charset="0"/>
            </a:endParaRPr>
          </a:p>
        </p:txBody>
      </p:sp>
      <p:pic>
        <p:nvPicPr>
          <p:cNvPr id="186" name="Google Shape;186;p10" descr="Image result for grade clip art"/>
          <p:cNvPicPr preferRelativeResize="0"/>
          <p:nvPr/>
        </p:nvPicPr>
        <p:blipFill rotWithShape="1">
          <a:blip r:embed="rId3">
            <a:alphaModFix/>
          </a:blip>
          <a:srcRect/>
          <a:stretch/>
        </p:blipFill>
        <p:spPr>
          <a:xfrm>
            <a:off x="790129" y="701633"/>
            <a:ext cx="1582957" cy="1301338"/>
          </a:xfrm>
          <a:prstGeom prst="rect">
            <a:avLst/>
          </a:prstGeom>
          <a:noFill/>
          <a:ln>
            <a:noFill/>
          </a:ln>
        </p:spPr>
      </p:pic>
      <p:graphicFrame>
        <p:nvGraphicFramePr>
          <p:cNvPr id="185" name="Google Shape;185;p10"/>
          <p:cNvGraphicFramePr/>
          <p:nvPr>
            <p:extLst>
              <p:ext uri="{D42A27DB-BD31-4B8C-83A1-F6EECF244321}">
                <p14:modId xmlns:p14="http://schemas.microsoft.com/office/powerpoint/2010/main" val="3019870947"/>
              </p:ext>
            </p:extLst>
          </p:nvPr>
        </p:nvGraphicFramePr>
        <p:xfrm>
          <a:off x="3687188" y="701633"/>
          <a:ext cx="4973506" cy="5853233"/>
        </p:xfrm>
        <a:graphic>
          <a:graphicData uri="http://schemas.openxmlformats.org/drawingml/2006/table">
            <a:tbl>
              <a:tblPr firstRow="1" bandRow="1">
                <a:noFill/>
                <a:tableStyleId>{C1C141BE-897D-42AC-9995-D2A7550FEB45}</a:tableStyleId>
              </a:tblPr>
              <a:tblGrid>
                <a:gridCol w="2348237">
                  <a:extLst>
                    <a:ext uri="{9D8B030D-6E8A-4147-A177-3AD203B41FA5}">
                      <a16:colId xmlns:a16="http://schemas.microsoft.com/office/drawing/2014/main" val="20000"/>
                    </a:ext>
                  </a:extLst>
                </a:gridCol>
                <a:gridCol w="2625269">
                  <a:extLst>
                    <a:ext uri="{9D8B030D-6E8A-4147-A177-3AD203B41FA5}">
                      <a16:colId xmlns:a16="http://schemas.microsoft.com/office/drawing/2014/main" val="20001"/>
                    </a:ext>
                  </a:extLst>
                </a:gridCol>
              </a:tblGrid>
              <a:tr h="439641">
                <a:tc>
                  <a:txBody>
                    <a:bodyPr/>
                    <a:lstStyle/>
                    <a:p>
                      <a:pPr marL="0" marR="0" lvl="0" indent="0" algn="ctr" rtl="0">
                        <a:lnSpc>
                          <a:spcPct val="100000"/>
                        </a:lnSpc>
                        <a:spcBef>
                          <a:spcPts val="0"/>
                        </a:spcBef>
                        <a:spcAft>
                          <a:spcPts val="0"/>
                        </a:spcAft>
                        <a:buClr>
                          <a:srgbClr val="FFFFFF"/>
                        </a:buClr>
                        <a:buSzPts val="2400"/>
                        <a:buFont typeface="Century Gothic"/>
                        <a:buNone/>
                      </a:pPr>
                      <a:r>
                        <a:rPr lang="en-US" sz="2100" b="0" i="0" u="none" strike="noStrike" cap="none">
                          <a:solidFill>
                            <a:srgbClr val="FFFFFF"/>
                          </a:solidFill>
                          <a:latin typeface="Century Gothic"/>
                          <a:ea typeface="Century Gothic"/>
                          <a:cs typeface="Century Gothic"/>
                          <a:sym typeface="Century Gothic"/>
                        </a:rPr>
                        <a:t>Grade/Number</a:t>
                      </a:r>
                      <a:endParaRPr sz="1200"/>
                    </a:p>
                  </a:txBody>
                  <a:tcPr marL="81400" marR="81400" marT="40711" marB="40711">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FFFFFF"/>
                        </a:buClr>
                        <a:buSzPts val="2400"/>
                        <a:buFont typeface="Century Gothic"/>
                        <a:buNone/>
                      </a:pPr>
                      <a:r>
                        <a:rPr lang="en-US" sz="2100" b="0" i="0" u="none" strike="noStrike" cap="none">
                          <a:solidFill>
                            <a:srgbClr val="FFFFFF"/>
                          </a:solidFill>
                          <a:latin typeface="Century Gothic"/>
                          <a:ea typeface="Century Gothic"/>
                          <a:cs typeface="Century Gothic"/>
                          <a:sym typeface="Century Gothic"/>
                        </a:rPr>
                        <a:t>Meaning</a:t>
                      </a:r>
                      <a:endParaRPr sz="1200"/>
                    </a:p>
                  </a:txBody>
                  <a:tcPr marL="81400" marR="81400" marT="40711" marB="40711">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253774">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a:solidFill>
                            <a:srgbClr val="000000"/>
                          </a:solidFill>
                          <a:latin typeface="Century Gothic"/>
                          <a:ea typeface="Century Gothic"/>
                          <a:cs typeface="Century Gothic"/>
                          <a:sym typeface="Century Gothic"/>
                        </a:rPr>
                        <a:t>4- Excelling</a:t>
                      </a:r>
                      <a:endParaRPr sz="1200"/>
                    </a:p>
                  </a:txBody>
                  <a:tcPr marL="81400" marR="81400" marT="40711" marB="40711"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tc>
                  <a:txBody>
                    <a:bodyPr/>
                    <a:lstStyle/>
                    <a:p>
                      <a:pPr marL="0" marR="0" lvl="0" indent="0" algn="ctr" rtl="0">
                        <a:lnSpc>
                          <a:spcPct val="100000"/>
                        </a:lnSpc>
                        <a:spcBef>
                          <a:spcPts val="0"/>
                        </a:spcBef>
                        <a:spcAft>
                          <a:spcPts val="0"/>
                        </a:spcAft>
                        <a:buClr>
                          <a:srgbClr val="000000"/>
                        </a:buClr>
                        <a:buSzPts val="1400"/>
                        <a:buFont typeface="Century Gothic"/>
                        <a:buNone/>
                      </a:pPr>
                      <a:r>
                        <a:rPr lang="en-US" sz="1200" b="0" i="0" kern="1200" dirty="0">
                          <a:solidFill>
                            <a:srgbClr val="000000"/>
                          </a:solidFill>
                          <a:effectLst/>
                          <a:latin typeface="Century Gothic" panose="020B0502020202020204" pitchFamily="34" charset="0"/>
                          <a:ea typeface="Arial"/>
                          <a:cs typeface="Arial"/>
                        </a:rPr>
                        <a:t>Students at the Excelling level of performance are consistently performing at grade level, can demonstrate independence, and can extend the grade level standards, when applicable, expected at this point of the school year.</a:t>
                      </a:r>
                      <a:endParaRPr sz="1100" dirty="0">
                        <a:latin typeface="Century Gothic" panose="020B0502020202020204" pitchFamily="34" charset="0"/>
                      </a:endParaRPr>
                    </a:p>
                  </a:txBody>
                  <a:tcPr marL="81400" marR="81400" marT="40711" marB="40711">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extLst>
                  <a:ext uri="{0D108BD9-81ED-4DB2-BD59-A6C34878D82A}">
                    <a16:rowId xmlns:a16="http://schemas.microsoft.com/office/drawing/2014/main" val="10001"/>
                  </a:ext>
                </a:extLst>
              </a:tr>
              <a:tr h="1253774">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a:solidFill>
                            <a:srgbClr val="000000"/>
                          </a:solidFill>
                          <a:latin typeface="Century Gothic"/>
                          <a:ea typeface="Century Gothic"/>
                          <a:cs typeface="Century Gothic"/>
                          <a:sym typeface="Century Gothic"/>
                        </a:rPr>
                        <a:t>3- Achieving</a:t>
                      </a:r>
                      <a:endParaRPr sz="1200"/>
                    </a:p>
                  </a:txBody>
                  <a:tcPr marL="81400" marR="81400" marT="40711" marB="40711"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tc>
                  <a:txBody>
                    <a:bodyPr/>
                    <a:lstStyle/>
                    <a:p>
                      <a:pPr marL="0" marR="0" lvl="0" indent="0" algn="ctr" rtl="0">
                        <a:lnSpc>
                          <a:spcPct val="100000"/>
                        </a:lnSpc>
                        <a:spcBef>
                          <a:spcPts val="0"/>
                        </a:spcBef>
                        <a:spcAft>
                          <a:spcPts val="0"/>
                        </a:spcAft>
                        <a:buClr>
                          <a:srgbClr val="000000"/>
                        </a:buClr>
                        <a:buSzPts val="1400"/>
                        <a:buFont typeface="Century Gothic"/>
                        <a:buNone/>
                      </a:pPr>
                      <a:r>
                        <a:rPr lang="en-US" sz="1200" b="0" i="0" kern="1200" dirty="0">
                          <a:solidFill>
                            <a:srgbClr val="000000"/>
                          </a:solidFill>
                          <a:effectLst/>
                          <a:latin typeface="Century Gothic" panose="020B0502020202020204" pitchFamily="34" charset="0"/>
                          <a:ea typeface="Arial"/>
                          <a:cs typeface="Arial"/>
                        </a:rPr>
                        <a:t>Students at the Achieving level of performance demonstrate an adequate understanding of and ability to apply skills needed to meet grade level standards expected at this point of the school year.</a:t>
                      </a:r>
                      <a:endParaRPr sz="1100" dirty="0">
                        <a:latin typeface="Century Gothic" panose="020B0502020202020204" pitchFamily="34" charset="0"/>
                      </a:endParaRPr>
                    </a:p>
                  </a:txBody>
                  <a:tcPr marL="81400" marR="81400" marT="40711" marB="40711">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extLst>
                  <a:ext uri="{0D108BD9-81ED-4DB2-BD59-A6C34878D82A}">
                    <a16:rowId xmlns:a16="http://schemas.microsoft.com/office/drawing/2014/main" val="10002"/>
                  </a:ext>
                </a:extLst>
              </a:tr>
              <a:tr h="1253774">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a:solidFill>
                            <a:srgbClr val="000000"/>
                          </a:solidFill>
                          <a:latin typeface="Century Gothic"/>
                          <a:ea typeface="Century Gothic"/>
                          <a:cs typeface="Century Gothic"/>
                          <a:sym typeface="Century Gothic"/>
                        </a:rPr>
                        <a:t>2- Progressing</a:t>
                      </a:r>
                      <a:endParaRPr sz="1200"/>
                    </a:p>
                  </a:txBody>
                  <a:tcPr marL="81400" marR="81400" marT="40711" marB="40711"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tc>
                  <a:txBody>
                    <a:bodyPr/>
                    <a:lstStyle/>
                    <a:p>
                      <a:pPr marL="0" marR="0" lvl="0" indent="0" algn="ctr" rtl="0">
                        <a:lnSpc>
                          <a:spcPct val="100000"/>
                        </a:lnSpc>
                        <a:spcBef>
                          <a:spcPts val="0"/>
                        </a:spcBef>
                        <a:spcAft>
                          <a:spcPts val="0"/>
                        </a:spcAft>
                        <a:buClr>
                          <a:srgbClr val="000000"/>
                        </a:buClr>
                        <a:buSzPts val="1400"/>
                        <a:buFont typeface="Century Gothic"/>
                        <a:buNone/>
                      </a:pPr>
                      <a:r>
                        <a:rPr lang="en-US" sz="1200" b="0" i="0" kern="1200" dirty="0">
                          <a:solidFill>
                            <a:srgbClr val="000000"/>
                          </a:solidFill>
                          <a:effectLst/>
                          <a:latin typeface="Century Gothic" panose="020B0502020202020204" pitchFamily="34" charset="0"/>
                          <a:ea typeface="Arial"/>
                          <a:cs typeface="Arial"/>
                        </a:rPr>
                        <a:t>Students at the Progressing level of performance are partially meeting the grade level standards expected at this point in the school year. </a:t>
                      </a:r>
                      <a:endParaRPr sz="1100" dirty="0">
                        <a:latin typeface="Century Gothic" panose="020B0502020202020204" pitchFamily="34" charset="0"/>
                      </a:endParaRPr>
                    </a:p>
                  </a:txBody>
                  <a:tcPr marL="81400" marR="81400" marT="40711" marB="40711">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extLst>
                  <a:ext uri="{0D108BD9-81ED-4DB2-BD59-A6C34878D82A}">
                    <a16:rowId xmlns:a16="http://schemas.microsoft.com/office/drawing/2014/main" val="10003"/>
                  </a:ext>
                </a:extLst>
              </a:tr>
              <a:tr h="1253774">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dirty="0">
                          <a:solidFill>
                            <a:srgbClr val="000000"/>
                          </a:solidFill>
                          <a:latin typeface="Century Gothic"/>
                          <a:ea typeface="Century Gothic"/>
                          <a:cs typeface="Century Gothic"/>
                          <a:sym typeface="Century Gothic"/>
                        </a:rPr>
                        <a:t>1- Beginning</a:t>
                      </a:r>
                      <a:endParaRPr sz="1200" dirty="0"/>
                    </a:p>
                  </a:txBody>
                  <a:tcPr marL="81400" marR="81400" marT="40711" marB="40711"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tc>
                  <a:txBody>
                    <a:bodyPr/>
                    <a:lstStyle/>
                    <a:p>
                      <a:pPr marL="0" marR="0" lvl="0" indent="0" algn="ctr" rtl="0">
                        <a:lnSpc>
                          <a:spcPct val="100000"/>
                        </a:lnSpc>
                        <a:spcBef>
                          <a:spcPts val="0"/>
                        </a:spcBef>
                        <a:spcAft>
                          <a:spcPts val="0"/>
                        </a:spcAft>
                        <a:buClr>
                          <a:srgbClr val="000000"/>
                        </a:buClr>
                        <a:buSzPts val="1400"/>
                        <a:buFont typeface="Century Gothic"/>
                        <a:buNone/>
                      </a:pPr>
                      <a:r>
                        <a:rPr lang="en-US" sz="1200" b="0" i="0" kern="1200" dirty="0">
                          <a:solidFill>
                            <a:srgbClr val="000000"/>
                          </a:solidFill>
                          <a:effectLst/>
                          <a:latin typeface="Century Gothic" panose="020B0502020202020204" pitchFamily="34" charset="0"/>
                          <a:ea typeface="Arial"/>
                          <a:cs typeface="Arial"/>
                        </a:rPr>
                        <a:t>Students at the Beginning/Standard Not Met are not yet meeting the grade level standards expected at this point of the school year. </a:t>
                      </a:r>
                      <a:endParaRPr sz="1200" dirty="0">
                        <a:latin typeface="Century Gothic" panose="020B0502020202020204" pitchFamily="34" charset="0"/>
                      </a:endParaRPr>
                    </a:p>
                  </a:txBody>
                  <a:tcPr marL="81400" marR="81400" marT="40711" marB="40711">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CA36D236-04CC-4833-9B4D-1B1C989A6F81}"/>
              </a:ext>
            </a:extLst>
          </p:cNvPr>
          <p:cNvSpPr/>
          <p:nvPr/>
        </p:nvSpPr>
        <p:spPr>
          <a:xfrm flipH="1" flipV="1">
            <a:off x="0" y="-1"/>
            <a:ext cx="9144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9FF0B90-B0A1-48C3-B8F8-7FB58B48581E}"/>
              </a:ext>
            </a:extLst>
          </p:cNvPr>
          <p:cNvSpPr txBox="1"/>
          <p:nvPr/>
        </p:nvSpPr>
        <p:spPr>
          <a:xfrm>
            <a:off x="399722" y="4007264"/>
            <a:ext cx="2880360" cy="1631216"/>
          </a:xfrm>
          <a:prstGeom prst="rect">
            <a:avLst/>
          </a:prstGeom>
          <a:noFill/>
        </p:spPr>
        <p:txBody>
          <a:bodyPr wrap="square" rtlCol="0">
            <a:spAutoFit/>
          </a:bodyPr>
          <a:lstStyle/>
          <a:p>
            <a:pPr lvl="0"/>
            <a:r>
              <a:rPr lang="en-US" sz="2000" b="0" i="0" dirty="0">
                <a:latin typeface="Century Gothic" panose="020B0502020202020204" pitchFamily="34" charset="0"/>
              </a:rPr>
              <a:t>Standards Based Grading Report Card, resulting in students receiving the grades of 1, 2, 3, and 4.</a:t>
            </a:r>
            <a:endParaRPr lang="en-US" sz="2000" dirty="0">
              <a:latin typeface="Century Gothic" panose="020B0502020202020204" pitchFamily="34" charset="0"/>
            </a:endParaRPr>
          </a:p>
        </p:txBody>
      </p:sp>
    </p:spTree>
  </p:cSld>
  <p:clrMapOvr>
    <a:masterClrMapping/>
  </p:clrMapOvr>
  <p:transition>
    <p:spli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prstGeom prst="rect">
            <a:avLst/>
          </a:prstGeom>
        </p:spPr>
        <p:txBody>
          <a:bodyPr spcFirstLastPara="1" lIns="91425" tIns="45700" rIns="91425" bIns="45700" anchorCtr="0">
            <a:normAutofit/>
          </a:bodyPr>
          <a:lstStyle/>
          <a:p>
            <a:pPr marL="0" lvl="0" indent="0" rtl="0">
              <a:spcBef>
                <a:spcPts val="0"/>
              </a:spcBef>
              <a:spcAft>
                <a:spcPts val="0"/>
              </a:spcAft>
              <a:buClr>
                <a:srgbClr val="EEB1EC"/>
              </a:buClr>
              <a:buSzPts val="4500"/>
              <a:buFont typeface="Century Gothic"/>
              <a:buNone/>
            </a:pPr>
            <a:r>
              <a:rPr lang="en-US" sz="5400" b="1" i="0" u="none" dirty="0">
                <a:latin typeface="Century Gothic" panose="020B0502020202020204" pitchFamily="34" charset="0"/>
                <a:ea typeface="Century Gothic"/>
                <a:cs typeface="Century Gothic"/>
                <a:sym typeface="Century Gothic"/>
              </a:rPr>
              <a:t>           Homework*</a:t>
            </a:r>
            <a:endParaRPr lang="en-US" sz="5400" b="1" dirty="0">
              <a:latin typeface="Century Gothic" panose="020B0502020202020204" pitchFamily="34" charset="0"/>
            </a:endParaRPr>
          </a:p>
        </p:txBody>
      </p:sp>
      <p:sp>
        <p:nvSpPr>
          <p:cNvPr id="201" name="Google Shape;201;p12"/>
          <p:cNvSpPr txBox="1">
            <a:spLocks noGrp="1"/>
          </p:cNvSpPr>
          <p:nvPr>
            <p:ph idx="1"/>
          </p:nvPr>
        </p:nvSpPr>
        <p:spPr>
          <a:xfrm>
            <a:off x="628649" y="1318437"/>
            <a:ext cx="7958759" cy="5196471"/>
          </a:xfrm>
          <a:prstGeom prst="rect">
            <a:avLst/>
          </a:prstGeom>
        </p:spPr>
        <p:txBody>
          <a:bodyPr spcFirstLastPara="1" lIns="91425" tIns="45700" rIns="91425" bIns="45700" anchorCtr="0">
            <a:normAutofit fontScale="92500" lnSpcReduction="10000"/>
          </a:bodyPr>
          <a:lstStyle/>
          <a:p>
            <a:pPr marL="0" marR="0" lvl="0" indent="0" algn="ctr" rtl="0">
              <a:spcBef>
                <a:spcPts val="0"/>
              </a:spcBef>
              <a:spcAft>
                <a:spcPts val="0"/>
              </a:spcAft>
              <a:buClr>
                <a:srgbClr val="EF53A5"/>
              </a:buClr>
              <a:buSzPts val="2000"/>
              <a:buNone/>
            </a:pPr>
            <a:r>
              <a:rPr lang="en-US" sz="2600" b="0" i="0" u="none" dirty="0">
                <a:latin typeface="Comic Sans MS" panose="030F0702030302020204" pitchFamily="66" charset="0"/>
                <a:ea typeface="Century Gothic"/>
                <a:cs typeface="Century Gothic"/>
                <a:sym typeface="Century Gothic"/>
              </a:rPr>
              <a:t>District guidelines are 20-30 </a:t>
            </a:r>
            <a:r>
              <a:rPr lang="en-US" sz="2600" b="0" i="0" u="sng" dirty="0">
                <a:latin typeface="Comic Sans MS" panose="030F0702030302020204" pitchFamily="66" charset="0"/>
                <a:ea typeface="Century Gothic"/>
                <a:cs typeface="Century Gothic"/>
                <a:sym typeface="Century Gothic"/>
              </a:rPr>
              <a:t>focused</a:t>
            </a:r>
            <a:r>
              <a:rPr lang="en-US" sz="2600" b="0" i="0" u="none" dirty="0">
                <a:latin typeface="Comic Sans MS" panose="030F0702030302020204" pitchFamily="66" charset="0"/>
                <a:ea typeface="Century Gothic"/>
                <a:cs typeface="Century Gothic"/>
                <a:sym typeface="Century Gothic"/>
              </a:rPr>
              <a:t> minutes daily as well as an </a:t>
            </a:r>
            <a:r>
              <a:rPr lang="en-US" sz="2600" b="0" i="0" u="sng" dirty="0">
                <a:latin typeface="Comic Sans MS" panose="030F0702030302020204" pitchFamily="66" charset="0"/>
                <a:ea typeface="Century Gothic"/>
                <a:cs typeface="Century Gothic"/>
                <a:sym typeface="Century Gothic"/>
              </a:rPr>
              <a:t>additional</a:t>
            </a:r>
            <a:r>
              <a:rPr lang="en-US" sz="2600" b="0" i="0" u="none" dirty="0">
                <a:latin typeface="Comic Sans MS" panose="030F0702030302020204" pitchFamily="66" charset="0"/>
                <a:ea typeface="Century Gothic"/>
                <a:cs typeface="Century Gothic"/>
                <a:sym typeface="Century Gothic"/>
              </a:rPr>
              <a:t> </a:t>
            </a:r>
            <a:r>
              <a:rPr lang="en-US" sz="2600" dirty="0">
                <a:latin typeface="Comic Sans MS" panose="030F0702030302020204" pitchFamily="66" charset="0"/>
                <a:ea typeface="Century Gothic"/>
                <a:cs typeface="Century Gothic"/>
                <a:sym typeface="Century Gothic"/>
              </a:rPr>
              <a:t>20</a:t>
            </a:r>
            <a:r>
              <a:rPr lang="en-US" sz="2600" b="0" i="0" u="none" dirty="0">
                <a:latin typeface="Comic Sans MS" panose="030F0702030302020204" pitchFamily="66" charset="0"/>
                <a:ea typeface="Century Gothic"/>
                <a:cs typeface="Century Gothic"/>
                <a:sym typeface="Century Gothic"/>
              </a:rPr>
              <a:t> minutes a day of outside reading. </a:t>
            </a:r>
            <a:endParaRPr lang="en-US" sz="2400" b="0" i="0" u="none" dirty="0">
              <a:latin typeface="Comic Sans MS" panose="030F0702030302020204" pitchFamily="66" charset="0"/>
              <a:ea typeface="Century Gothic"/>
              <a:cs typeface="Century Gothic"/>
              <a:sym typeface="Century Gothic"/>
            </a:endParaRPr>
          </a:p>
          <a:p>
            <a:pPr marL="342900" marR="0" lvl="0" indent="-342900" rtl="0">
              <a:spcBef>
                <a:spcPts val="0"/>
              </a:spcBef>
              <a:spcAft>
                <a:spcPts val="0"/>
              </a:spcAft>
              <a:buClr>
                <a:srgbClr val="EF53A5"/>
              </a:buClr>
              <a:buSzPts val="2000"/>
              <a:buFont typeface="Noto Sans Symbols"/>
              <a:buChar char="►"/>
            </a:pPr>
            <a:endParaRPr lang="en-US" sz="2400" b="0" i="0" u="none" dirty="0">
              <a:solidFill>
                <a:srgbClr val="7030A0"/>
              </a:solidFill>
              <a:latin typeface="Comic Sans MS" panose="030F0702030302020204" pitchFamily="66" charset="0"/>
              <a:ea typeface="Century Gothic"/>
              <a:cs typeface="Century Gothic"/>
              <a:sym typeface="Century Gothic"/>
            </a:endParaRPr>
          </a:p>
          <a:p>
            <a:pPr marL="0" marR="0" lvl="0" indent="0" rtl="0">
              <a:spcBef>
                <a:spcPts val="0"/>
              </a:spcBef>
              <a:spcAft>
                <a:spcPts val="0"/>
              </a:spcAft>
              <a:buClr>
                <a:srgbClr val="EF53A5"/>
              </a:buClr>
              <a:buSzPts val="2000"/>
              <a:buNone/>
            </a:pPr>
            <a:r>
              <a:rPr lang="en-US" sz="2400" dirty="0">
                <a:solidFill>
                  <a:srgbClr val="7030A0"/>
                </a:solidFill>
                <a:latin typeface="Comic Sans MS" panose="030F0702030302020204" pitchFamily="66" charset="0"/>
                <a:ea typeface="Century Gothic"/>
                <a:cs typeface="Century Gothic"/>
                <a:sym typeface="Century Gothic"/>
              </a:rPr>
              <a:t>    Homework will be assigned Monday through Thursday</a:t>
            </a:r>
            <a:r>
              <a:rPr lang="en-US" sz="2400" dirty="0">
                <a:latin typeface="Comic Sans MS" panose="030F0702030302020204" pitchFamily="66" charset="0"/>
                <a:ea typeface="Century Gothic"/>
                <a:cs typeface="Century Gothic"/>
                <a:sym typeface="Century Gothic"/>
              </a:rPr>
              <a:t> </a:t>
            </a:r>
          </a:p>
          <a:p>
            <a:pPr marL="0" marR="0" lvl="0" indent="0" rtl="0">
              <a:spcBef>
                <a:spcPts val="0"/>
              </a:spcBef>
              <a:spcAft>
                <a:spcPts val="0"/>
              </a:spcAft>
              <a:buClr>
                <a:srgbClr val="EF53A5"/>
              </a:buClr>
              <a:buSzPts val="2000"/>
              <a:buNone/>
            </a:pPr>
            <a:endParaRPr lang="en-US" sz="2400" dirty="0">
              <a:latin typeface="Comic Sans MS" panose="030F0702030302020204" pitchFamily="66" charset="0"/>
              <a:ea typeface="Century Gothic"/>
              <a:cs typeface="Century Gothic"/>
              <a:sym typeface="Century Gothic"/>
            </a:endParaRPr>
          </a:p>
          <a:p>
            <a:pPr marL="0" indent="0">
              <a:spcBef>
                <a:spcPts val="0"/>
              </a:spcBef>
              <a:buClr>
                <a:srgbClr val="EF53A5"/>
              </a:buClr>
              <a:buSzPts val="2000"/>
              <a:buNone/>
            </a:pPr>
            <a:r>
              <a:rPr lang="en-US" sz="2400" b="0" i="0" u="none" dirty="0">
                <a:latin typeface="Comic Sans MS" panose="030F0702030302020204" pitchFamily="66" charset="0"/>
                <a:ea typeface="Century Gothic"/>
                <a:cs typeface="Century Gothic"/>
                <a:sym typeface="Century Gothic"/>
              </a:rPr>
              <a:t>1. Read: 20 minutes.</a:t>
            </a:r>
            <a:r>
              <a:rPr lang="en-US" sz="2400" dirty="0">
                <a:latin typeface="Comic Sans MS" panose="030F0702030302020204" pitchFamily="66" charset="0"/>
                <a:sym typeface="Century Gothic"/>
              </a:rPr>
              <a:t> Reading Log due each Friday </a:t>
            </a:r>
          </a:p>
          <a:p>
            <a:pPr marL="0" indent="0">
              <a:spcBef>
                <a:spcPts val="0"/>
              </a:spcBef>
              <a:buClr>
                <a:srgbClr val="EF53A5"/>
              </a:buClr>
              <a:buSzPts val="2000"/>
              <a:buNone/>
            </a:pPr>
            <a:endParaRPr lang="en-US" sz="2400" dirty="0">
              <a:latin typeface="Comic Sans MS" panose="030F0702030302020204" pitchFamily="66" charset="0"/>
              <a:sym typeface="Century Gothic"/>
            </a:endParaRPr>
          </a:p>
          <a:p>
            <a:pPr marL="0" marR="0" lvl="0" indent="0" rtl="0">
              <a:spcBef>
                <a:spcPts val="1000"/>
              </a:spcBef>
              <a:spcAft>
                <a:spcPts val="0"/>
              </a:spcAft>
              <a:buClr>
                <a:srgbClr val="EF53A5"/>
              </a:buClr>
              <a:buSzPts val="2000"/>
              <a:buNone/>
            </a:pPr>
            <a:r>
              <a:rPr lang="en-US" sz="2400" dirty="0">
                <a:latin typeface="Comic Sans MS" panose="030F0702030302020204" pitchFamily="66" charset="0"/>
                <a:sym typeface="Century Gothic"/>
              </a:rPr>
              <a:t>2. Math: </a:t>
            </a:r>
            <a:r>
              <a:rPr lang="en-US" sz="2400" dirty="0">
                <a:latin typeface="Comic Sans MS" panose="030F0702030302020204" pitchFamily="66" charset="0"/>
                <a:ea typeface="Century Gothic"/>
                <a:cs typeface="Century Gothic"/>
                <a:sym typeface="Century Gothic"/>
              </a:rPr>
              <a:t>Math Homework Worksheet due next day</a:t>
            </a:r>
          </a:p>
          <a:p>
            <a:pPr marL="342900" marR="0" lvl="0" indent="-342900" rtl="0">
              <a:spcBef>
                <a:spcPts val="1000"/>
              </a:spcBef>
              <a:spcAft>
                <a:spcPts val="0"/>
              </a:spcAft>
              <a:buClr>
                <a:srgbClr val="EF53A5"/>
              </a:buClr>
              <a:buSzPts val="2000"/>
              <a:buFont typeface="Noto Sans Symbols"/>
              <a:buChar char="►"/>
            </a:pPr>
            <a:endParaRPr lang="en-US" sz="2400" dirty="0">
              <a:latin typeface="Comic Sans MS" panose="030F0702030302020204" pitchFamily="66" charset="0"/>
              <a:ea typeface="Century Gothic"/>
              <a:cs typeface="Century Gothic"/>
              <a:sym typeface="Century Gothic"/>
            </a:endParaRPr>
          </a:p>
          <a:p>
            <a:pPr marL="0" marR="0" lvl="0" indent="0" rtl="0">
              <a:spcBef>
                <a:spcPts val="1000"/>
              </a:spcBef>
              <a:spcAft>
                <a:spcPts val="0"/>
              </a:spcAft>
              <a:buClr>
                <a:srgbClr val="EF53A5"/>
              </a:buClr>
              <a:buSzPts val="2000"/>
              <a:buNone/>
            </a:pPr>
            <a:r>
              <a:rPr lang="en-US" sz="2400" dirty="0">
                <a:latin typeface="Comic Sans MS" panose="030F0702030302020204" pitchFamily="66" charset="0"/>
                <a:ea typeface="Century Gothic"/>
                <a:cs typeface="Century Gothic"/>
                <a:sym typeface="Century Gothic"/>
              </a:rPr>
              <a:t>3. Reading/Fluency Passages –To be read to Parent</a:t>
            </a:r>
          </a:p>
          <a:p>
            <a:pPr marL="0" marR="0" lvl="0" indent="0" rtl="0">
              <a:spcBef>
                <a:spcPts val="1000"/>
              </a:spcBef>
              <a:spcAft>
                <a:spcPts val="0"/>
              </a:spcAft>
              <a:buClr>
                <a:srgbClr val="EF53A5"/>
              </a:buClr>
              <a:buSzPts val="2000"/>
              <a:buNone/>
            </a:pPr>
            <a:endParaRPr lang="en-US" sz="2400" dirty="0">
              <a:latin typeface="Comic Sans MS" panose="030F0702030302020204" pitchFamily="66" charset="0"/>
              <a:ea typeface="Century Gothic"/>
              <a:cs typeface="Century Gothic"/>
              <a:sym typeface="Century Gothic"/>
            </a:endParaRPr>
          </a:p>
          <a:p>
            <a:pPr marL="0" marR="0" lvl="0" indent="0" rtl="0">
              <a:spcBef>
                <a:spcPts val="1000"/>
              </a:spcBef>
              <a:spcAft>
                <a:spcPts val="0"/>
              </a:spcAft>
              <a:buClr>
                <a:srgbClr val="EF53A5"/>
              </a:buClr>
              <a:buSzPts val="2000"/>
              <a:buNone/>
            </a:pPr>
            <a:r>
              <a:rPr lang="en-US" sz="2400" dirty="0">
                <a:latin typeface="Comic Sans MS" panose="030F0702030302020204" pitchFamily="66" charset="0"/>
                <a:ea typeface="Century Gothic"/>
                <a:cs typeface="Century Gothic"/>
                <a:sym typeface="Century Gothic"/>
              </a:rPr>
              <a:t>4. Unfinished classwork </a:t>
            </a:r>
          </a:p>
          <a:p>
            <a:pPr marL="342900" marR="0" lvl="0" indent="-342900" rtl="0">
              <a:spcBef>
                <a:spcPts val="1000"/>
              </a:spcBef>
              <a:spcAft>
                <a:spcPts val="0"/>
              </a:spcAft>
              <a:buClr>
                <a:srgbClr val="EF53A5"/>
              </a:buClr>
              <a:buSzPts val="2000"/>
              <a:buFont typeface="Noto Sans Symbols"/>
              <a:buChar char="►"/>
            </a:pPr>
            <a:endParaRPr lang="en-US" sz="2400" dirty="0">
              <a:latin typeface="Comic Sans MS" panose="030F0702030302020204" pitchFamily="66" charset="0"/>
              <a:ea typeface="Century Gothic"/>
              <a:cs typeface="Century Gothic"/>
              <a:sym typeface="Century Gothic"/>
            </a:endParaRPr>
          </a:p>
          <a:p>
            <a:pPr marL="0" marR="0" lvl="0" indent="0" rtl="0">
              <a:spcBef>
                <a:spcPts val="1000"/>
              </a:spcBef>
              <a:spcAft>
                <a:spcPts val="0"/>
              </a:spcAft>
              <a:buClr>
                <a:srgbClr val="EF53A5"/>
              </a:buClr>
              <a:buSzPts val="2000"/>
              <a:buNone/>
            </a:pPr>
            <a:r>
              <a:rPr lang="en-US" sz="2400" dirty="0">
                <a:latin typeface="Comic Sans MS" panose="030F0702030302020204" pitchFamily="66" charset="0"/>
                <a:ea typeface="Century Gothic"/>
                <a:cs typeface="Century Gothic"/>
                <a:sym typeface="Century Gothic"/>
              </a:rPr>
              <a:t>5.Test prep when necessary</a:t>
            </a:r>
          </a:p>
          <a:p>
            <a:pPr marL="342900" marR="0" lvl="0" indent="-342900" rtl="0">
              <a:spcBef>
                <a:spcPts val="1000"/>
              </a:spcBef>
              <a:spcAft>
                <a:spcPts val="0"/>
              </a:spcAft>
              <a:buClr>
                <a:srgbClr val="EF53A5"/>
              </a:buClr>
              <a:buSzPts val="2000"/>
              <a:buFont typeface="Noto Sans Symbols"/>
              <a:buChar char="►"/>
            </a:pPr>
            <a:endParaRPr lang="en-US" sz="2400" dirty="0">
              <a:latin typeface="Comic Sans MS" panose="030F0702030302020204" pitchFamily="66" charset="0"/>
              <a:ea typeface="Century Gothic"/>
              <a:cs typeface="Century Gothic"/>
              <a:sym typeface="Century Gothic"/>
            </a:endParaRPr>
          </a:p>
          <a:p>
            <a:pPr marL="0" marR="0" lvl="0" indent="0" algn="ctr" rtl="0">
              <a:spcBef>
                <a:spcPts val="1000"/>
              </a:spcBef>
              <a:spcAft>
                <a:spcPts val="0"/>
              </a:spcAft>
              <a:buClr>
                <a:srgbClr val="EF53A5"/>
              </a:buClr>
              <a:buSzPts val="2000"/>
              <a:buNone/>
            </a:pPr>
            <a:endParaRPr lang="en-US" sz="2400" b="1" i="0" u="sng" dirty="0">
              <a:latin typeface="Comic Sans MS" panose="030F0702030302020204" pitchFamily="66" charset="0"/>
              <a:ea typeface="Century Gothic"/>
              <a:cs typeface="Century Gothic"/>
              <a:sym typeface="Century Gothic"/>
            </a:endParaRPr>
          </a:p>
          <a:p>
            <a:pPr marL="342900" marR="0" lvl="0" indent="-342900" rtl="0">
              <a:spcBef>
                <a:spcPts val="1000"/>
              </a:spcBef>
              <a:spcAft>
                <a:spcPts val="0"/>
              </a:spcAft>
              <a:buClr>
                <a:srgbClr val="EF53A5"/>
              </a:buClr>
              <a:buSzPts val="2000"/>
              <a:buFont typeface="Noto Sans Symbols"/>
              <a:buNone/>
            </a:pPr>
            <a:endParaRPr lang="en-US" sz="1900" b="1" i="0" u="none" dirty="0">
              <a:latin typeface="Century Gothic"/>
              <a:ea typeface="Century Gothic"/>
              <a:cs typeface="Century Gothic"/>
              <a:sym typeface="Century Gothic"/>
            </a:endParaRPr>
          </a:p>
          <a:p>
            <a:pPr marL="342900" marR="0" lvl="0" indent="-215900" rtl="0">
              <a:spcBef>
                <a:spcPts val="1000"/>
              </a:spcBef>
              <a:spcAft>
                <a:spcPts val="0"/>
              </a:spcAft>
              <a:buClr>
                <a:srgbClr val="EF53A5"/>
              </a:buClr>
              <a:buSzPts val="2000"/>
              <a:buFont typeface="Noto Sans Symbols"/>
              <a:buNone/>
            </a:pPr>
            <a:endParaRPr lang="en-US" sz="1900" b="1" i="0" u="none" dirty="0">
              <a:latin typeface="Century Gothic"/>
              <a:ea typeface="Century Gothic"/>
              <a:cs typeface="Century Gothic"/>
              <a:sym typeface="Century Gothic"/>
            </a:endParaRPr>
          </a:p>
        </p:txBody>
      </p:sp>
      <p:pic>
        <p:nvPicPr>
          <p:cNvPr id="202" name="Google Shape;202;p12"/>
          <p:cNvPicPr preferRelativeResize="0"/>
          <p:nvPr/>
        </p:nvPicPr>
        <p:blipFill rotWithShape="1">
          <a:blip r:embed="rId3">
            <a:alphaModFix/>
          </a:blip>
          <a:srcRect/>
          <a:stretch/>
        </p:blipFill>
        <p:spPr>
          <a:xfrm rot="1003308">
            <a:off x="7506836" y="154734"/>
            <a:ext cx="1123950" cy="1123950"/>
          </a:xfrm>
          <a:prstGeom prst="rect">
            <a:avLst/>
          </a:prstGeom>
          <a:noFill/>
          <a:ln>
            <a:noFill/>
          </a:ln>
        </p:spPr>
      </p:pic>
      <p:sp>
        <p:nvSpPr>
          <p:cNvPr id="5" name="Rectangle 4">
            <a:extLst>
              <a:ext uri="{FF2B5EF4-FFF2-40B4-BE49-F238E27FC236}">
                <a16:creationId xmlns:a16="http://schemas.microsoft.com/office/drawing/2014/main" id="{C4DFDBA0-2736-41D3-974E-38A103CE54DF}"/>
              </a:ext>
            </a:extLst>
          </p:cNvPr>
          <p:cNvSpPr/>
          <p:nvPr/>
        </p:nvSpPr>
        <p:spPr>
          <a:xfrm flipH="1" flipV="1">
            <a:off x="0" y="-1"/>
            <a:ext cx="9144000" cy="684119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649097" y="-1"/>
            <a:ext cx="4360680" cy="1556870"/>
          </a:xfrm>
          <a:prstGeom prst="rect">
            <a:avLst/>
          </a:prstGeom>
        </p:spPr>
        <p:txBody>
          <a:bodyPr spcFirstLastPara="1" lIns="91425" tIns="45700" rIns="91425" bIns="45700" anchor="b" anchorCtr="0">
            <a:normAutofit/>
          </a:bodyPr>
          <a:lstStyle/>
          <a:p>
            <a:pPr marL="0" lvl="0" indent="0" algn="ctr" rtl="0">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Absences</a:t>
            </a:r>
            <a:endParaRPr lang="en-US" sz="4300" dirty="0"/>
          </a:p>
        </p:txBody>
      </p:sp>
      <p:sp>
        <p:nvSpPr>
          <p:cNvPr id="209" name="Google Shape;209;p13"/>
          <p:cNvSpPr txBox="1">
            <a:spLocks noGrp="1"/>
          </p:cNvSpPr>
          <p:nvPr>
            <p:ph idx="1"/>
          </p:nvPr>
        </p:nvSpPr>
        <p:spPr>
          <a:xfrm>
            <a:off x="649097" y="1633573"/>
            <a:ext cx="5494528" cy="4463761"/>
          </a:xfrm>
          <a:prstGeom prst="rect">
            <a:avLst/>
          </a:prstGeom>
        </p:spPr>
        <p:txBody>
          <a:bodyPr spcFirstLastPara="1" lIns="91425" tIns="45700" rIns="91425" bIns="45700" anchorCtr="0">
            <a:normAutofit fontScale="25000" lnSpcReduction="20000"/>
          </a:bodyPr>
          <a:lstStyle/>
          <a:p>
            <a:pPr marL="0" marR="0" lvl="0" indent="0" rtl="0">
              <a:spcBef>
                <a:spcPts val="0"/>
              </a:spcBef>
              <a:spcAft>
                <a:spcPts val="0"/>
              </a:spcAft>
              <a:buClr>
                <a:srgbClr val="EF53A5"/>
              </a:buClr>
              <a:buSzPts val="1920"/>
              <a:buFont typeface="Noto Sans Symbols"/>
              <a:buNone/>
            </a:pPr>
            <a:endParaRPr lang="en-US" sz="8000" b="0" i="0" u="none" dirty="0">
              <a:latin typeface="Comic Sans MS"/>
              <a:ea typeface="Comic Sans MS"/>
              <a:cs typeface="Comic Sans MS"/>
              <a:sym typeface="Comic Sans MS"/>
            </a:endParaRPr>
          </a:p>
          <a:p>
            <a:pPr marL="0" marR="0" lvl="0" indent="-101600" rtl="0">
              <a:spcBef>
                <a:spcPts val="1000"/>
              </a:spcBef>
              <a:spcAft>
                <a:spcPts val="0"/>
              </a:spcAft>
              <a:buClr>
                <a:srgbClr val="EF53A5"/>
              </a:buClr>
              <a:buSzPts val="1600"/>
              <a:buFont typeface="Noto Sans Symbols"/>
              <a:buChar char="►"/>
            </a:pPr>
            <a:r>
              <a:rPr lang="en-US" sz="9600" b="0" i="0" u="none" dirty="0">
                <a:latin typeface="Century Gothic"/>
                <a:ea typeface="Century Gothic"/>
                <a:cs typeface="Century Gothic"/>
                <a:sym typeface="Century Gothic"/>
              </a:rPr>
              <a:t>Please make sure your child is in school unless ill.  </a:t>
            </a:r>
          </a:p>
          <a:p>
            <a:pPr marL="0" marR="0" lvl="0" indent="0" rtl="0">
              <a:spcBef>
                <a:spcPts val="1000"/>
              </a:spcBef>
              <a:spcAft>
                <a:spcPts val="0"/>
              </a:spcAft>
              <a:buClr>
                <a:srgbClr val="EF53A5"/>
              </a:buClr>
              <a:buSzPts val="1600"/>
              <a:buNone/>
            </a:pPr>
            <a:r>
              <a:rPr lang="en-US" sz="9600" b="0" i="0" u="none" dirty="0">
                <a:latin typeface="Century Gothic"/>
                <a:ea typeface="Century Gothic"/>
                <a:cs typeface="Century Gothic"/>
                <a:sym typeface="Century Gothic"/>
              </a:rPr>
              <a:t>ATTENDANCE COUNTS!</a:t>
            </a:r>
            <a:r>
              <a:rPr lang="en-US" sz="9600" dirty="0"/>
              <a:t> </a:t>
            </a:r>
          </a:p>
          <a:p>
            <a:pPr marL="0" marR="0" lvl="0" indent="-101600" rtl="0">
              <a:spcBef>
                <a:spcPts val="1000"/>
              </a:spcBef>
              <a:spcAft>
                <a:spcPts val="0"/>
              </a:spcAft>
              <a:buClr>
                <a:srgbClr val="EF53A5"/>
              </a:buClr>
              <a:buSzPts val="1600"/>
              <a:buFont typeface="Noto Sans Symbols"/>
              <a:buChar char="►"/>
            </a:pPr>
            <a:r>
              <a:rPr lang="en-US" sz="9600" b="0" i="0" u="none" dirty="0">
                <a:latin typeface="Century Gothic"/>
                <a:ea typeface="Century Gothic"/>
                <a:cs typeface="Century Gothic"/>
                <a:sym typeface="Century Gothic"/>
              </a:rPr>
              <a:t>Missed tests will be given the next day the student returns or when time permits. </a:t>
            </a:r>
          </a:p>
          <a:p>
            <a:pPr marL="0" indent="-101600">
              <a:spcBef>
                <a:spcPts val="1000"/>
              </a:spcBef>
              <a:buClr>
                <a:srgbClr val="EF53A5"/>
              </a:buClr>
              <a:buSzPts val="1600"/>
              <a:buFont typeface="Noto Sans Symbols"/>
              <a:buChar char="►"/>
            </a:pPr>
            <a:r>
              <a:rPr lang="en-US" sz="9600" dirty="0"/>
              <a:t> </a:t>
            </a:r>
            <a:r>
              <a:rPr lang="en-US" sz="9600" b="0" i="0" u="none" dirty="0">
                <a:latin typeface="Century Gothic"/>
                <a:ea typeface="Century Gothic"/>
                <a:cs typeface="Century Gothic"/>
                <a:sym typeface="Century Gothic"/>
              </a:rPr>
              <a:t>Please try to schedule appointments after school. If you are taking your child out of school, please let me know ASAP. Work missed will need to be completed</a:t>
            </a:r>
            <a:r>
              <a:rPr lang="en-US" sz="9600" dirty="0"/>
              <a:t>.</a:t>
            </a:r>
          </a:p>
          <a:p>
            <a:pPr marL="0" marR="0" lvl="0" indent="-101600" rtl="0">
              <a:spcBef>
                <a:spcPts val="1000"/>
              </a:spcBef>
              <a:spcAft>
                <a:spcPts val="0"/>
              </a:spcAft>
              <a:buClr>
                <a:srgbClr val="EF53A5"/>
              </a:buClr>
              <a:buSzPts val="1600"/>
              <a:buFont typeface="Noto Sans Symbols"/>
              <a:buChar char="►"/>
            </a:pPr>
            <a:r>
              <a:rPr lang="en-US" sz="9600" b="0" i="0" u="none" dirty="0">
                <a:solidFill>
                  <a:srgbClr val="FFC000"/>
                </a:solidFill>
                <a:latin typeface="Century Gothic"/>
                <a:ea typeface="Century Gothic"/>
                <a:cs typeface="Century Gothic"/>
                <a:sym typeface="Century Gothic"/>
              </a:rPr>
              <a:t>TARDIES do count against perfect attendance!</a:t>
            </a:r>
            <a:endParaRPr lang="en-US" sz="9600" dirty="0">
              <a:solidFill>
                <a:srgbClr val="FFC000"/>
              </a:solidFill>
            </a:endParaRPr>
          </a:p>
        </p:txBody>
      </p:sp>
      <p:pic>
        <p:nvPicPr>
          <p:cNvPr id="211" name="Google Shape;211;p13" descr="Image result for absent clip art"/>
          <p:cNvPicPr preferRelativeResize="0"/>
          <p:nvPr/>
        </p:nvPicPr>
        <p:blipFill rotWithShape="1">
          <a:blip r:embed="rId3"/>
          <a:stretch/>
        </p:blipFill>
        <p:spPr>
          <a:xfrm rot="1197543">
            <a:off x="6123951" y="373229"/>
            <a:ext cx="2153921" cy="2367280"/>
          </a:xfrm>
          <a:prstGeom prst="rect">
            <a:avLst/>
          </a:prstGeom>
          <a:noFill/>
        </p:spPr>
      </p:pic>
      <p:sp>
        <p:nvSpPr>
          <p:cNvPr id="6" name="Rectangle 5">
            <a:extLst>
              <a:ext uri="{FF2B5EF4-FFF2-40B4-BE49-F238E27FC236}">
                <a16:creationId xmlns:a16="http://schemas.microsoft.com/office/drawing/2014/main" id="{2C474D66-7FAD-4BC3-AF1A-82215FF2FEFC}"/>
              </a:ext>
            </a:extLst>
          </p:cNvPr>
          <p:cNvSpPr/>
          <p:nvPr/>
        </p:nvSpPr>
        <p:spPr>
          <a:xfrm flipH="1" flipV="1">
            <a:off x="0" y="-1"/>
            <a:ext cx="9144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xfrm>
            <a:off x="-533400" y="133412"/>
            <a:ext cx="10286999" cy="749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EB1EC"/>
              </a:buClr>
              <a:buSzPts val="4400"/>
              <a:buFont typeface="Century Gothic"/>
              <a:buNone/>
            </a:pPr>
            <a:r>
              <a:rPr lang="en-US" sz="4000" b="1" i="0" u="none" dirty="0">
                <a:latin typeface="Century Gothic"/>
                <a:ea typeface="Century Gothic"/>
                <a:cs typeface="Century Gothic"/>
                <a:sym typeface="Century Gothic"/>
              </a:rPr>
              <a:t>School Wide Behavior Expectations</a:t>
            </a:r>
            <a:endParaRPr sz="4000" dirty="0"/>
          </a:p>
        </p:txBody>
      </p:sp>
      <p:sp>
        <p:nvSpPr>
          <p:cNvPr id="144" name="Google Shape;144;p5"/>
          <p:cNvSpPr txBox="1">
            <a:spLocks noGrp="1"/>
          </p:cNvSpPr>
          <p:nvPr>
            <p:ph idx="1"/>
          </p:nvPr>
        </p:nvSpPr>
        <p:spPr>
          <a:xfrm>
            <a:off x="484187" y="1636712"/>
            <a:ext cx="7083425" cy="41957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F53A5"/>
              </a:buClr>
              <a:buSzPts val="1920"/>
              <a:buNone/>
            </a:pPr>
            <a:r>
              <a:rPr lang="en-US" sz="2400" b="0" i="0" u="none" dirty="0">
                <a:solidFill>
                  <a:schemeClr val="lt1"/>
                </a:solidFill>
                <a:latin typeface="Century Gothic"/>
                <a:ea typeface="Century Gothic"/>
                <a:cs typeface="Century Gothic"/>
                <a:sym typeface="Century Gothic"/>
              </a:rPr>
              <a:t>Rick Morris Behavior </a:t>
            </a:r>
            <a:r>
              <a:rPr lang="en-US" sz="2400" b="0" i="0" u="none" dirty="0" err="1">
                <a:solidFill>
                  <a:schemeClr val="lt1"/>
                </a:solidFill>
                <a:latin typeface="Century Gothic"/>
                <a:ea typeface="Century Gothic"/>
                <a:cs typeface="Century Gothic"/>
                <a:sym typeface="Century Gothic"/>
              </a:rPr>
              <a:t>Cli</a:t>
            </a:r>
            <a:r>
              <a:rPr lang="en-US" sz="1600" b="0" i="0" u="none" strike="noStrike" cap="none" dirty="0" err="1">
                <a:solidFill>
                  <a:schemeClr val="lt1"/>
                </a:solidFill>
                <a:latin typeface="Century Gothic"/>
                <a:ea typeface="Century Gothic"/>
                <a:cs typeface="Century Gothic"/>
                <a:sym typeface="Century Gothic"/>
              </a:rPr>
              <a:t>onstrates</a:t>
            </a:r>
            <a:r>
              <a:rPr lang="en-US" sz="1600" b="0" i="0" u="none" strike="noStrike" cap="none" dirty="0">
                <a:solidFill>
                  <a:schemeClr val="lt1"/>
                </a:solidFill>
                <a:latin typeface="Century Gothic"/>
                <a:ea typeface="Century Gothic"/>
                <a:cs typeface="Century Gothic"/>
                <a:sym typeface="Century Gothic"/>
              </a:rPr>
              <a:t> exemplary behavior hone call home, email, or notification on daily behavior calendar. </a:t>
            </a:r>
            <a:endParaRPr dirty="0"/>
          </a:p>
        </p:txBody>
      </p:sp>
      <p:sp>
        <p:nvSpPr>
          <p:cNvPr id="2" name="Rectangle 1">
            <a:extLst>
              <a:ext uri="{FF2B5EF4-FFF2-40B4-BE49-F238E27FC236}">
                <a16:creationId xmlns:a16="http://schemas.microsoft.com/office/drawing/2014/main" id="{701386E4-E625-4F65-934E-F63A21D6C685}"/>
              </a:ext>
            </a:extLst>
          </p:cNvPr>
          <p:cNvSpPr/>
          <p:nvPr/>
        </p:nvSpPr>
        <p:spPr>
          <a:xfrm flipH="1" flipV="1">
            <a:off x="45720" y="-1"/>
            <a:ext cx="90982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9BA4A58-5177-41D2-BCF3-D7C8B06085F9}"/>
              </a:ext>
            </a:extLst>
          </p:cNvPr>
          <p:cNvPicPr>
            <a:picLocks noChangeAspect="1"/>
          </p:cNvPicPr>
          <p:nvPr/>
        </p:nvPicPr>
        <p:blipFill>
          <a:blip r:embed="rId3"/>
          <a:stretch>
            <a:fillRect/>
          </a:stretch>
        </p:blipFill>
        <p:spPr>
          <a:xfrm>
            <a:off x="883285" y="882595"/>
            <a:ext cx="7776528" cy="5699063"/>
          </a:xfrm>
          <a:prstGeom prst="rect">
            <a:avLst/>
          </a:prstGeom>
        </p:spPr>
      </p:pic>
    </p:spTree>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467360" y="96271"/>
            <a:ext cx="8178799" cy="1135737"/>
          </a:xfrm>
          <a:prstGeom prst="rect">
            <a:avLst/>
          </a:prstGeom>
        </p:spPr>
        <p:txBody>
          <a:bodyPr spcFirstLastPara="1" lIns="91425" tIns="45700" rIns="91425" bIns="45700" anchorCtr="0">
            <a:normAutofit/>
          </a:bodyPr>
          <a:lstStyle/>
          <a:p>
            <a:pPr marL="0" lvl="0" indent="0" rtl="0">
              <a:spcBef>
                <a:spcPts val="0"/>
              </a:spcBef>
              <a:spcAft>
                <a:spcPts val="0"/>
              </a:spcAft>
              <a:buClr>
                <a:srgbClr val="EEB1EC"/>
              </a:buClr>
              <a:buSzPts val="4500"/>
              <a:buFont typeface="Century Gothic"/>
              <a:buNone/>
            </a:pPr>
            <a:r>
              <a:rPr lang="en-US" sz="4000" b="1" dirty="0">
                <a:latin typeface="Century Gothic" panose="020B0502020202020204" pitchFamily="34" charset="0"/>
              </a:rPr>
              <a:t>Incident Logs</a:t>
            </a:r>
            <a:endParaRPr lang="en-US" sz="4000" dirty="0">
              <a:latin typeface="Century Gothic" panose="020B0502020202020204" pitchFamily="34" charset="0"/>
            </a:endParaRPr>
          </a:p>
        </p:txBody>
      </p:sp>
      <p:sp>
        <p:nvSpPr>
          <p:cNvPr id="151" name="Google Shape;151;p6"/>
          <p:cNvSpPr txBox="1">
            <a:spLocks noGrp="1"/>
          </p:cNvSpPr>
          <p:nvPr>
            <p:ph idx="1"/>
          </p:nvPr>
        </p:nvSpPr>
        <p:spPr>
          <a:xfrm>
            <a:off x="391198" y="1033225"/>
            <a:ext cx="5132201" cy="4393982"/>
          </a:xfrm>
          <a:prstGeom prst="rect">
            <a:avLst/>
          </a:prstGeom>
        </p:spPr>
        <p:txBody>
          <a:bodyPr spcFirstLastPara="1" lIns="91425" tIns="45700" rIns="91425" bIns="45700" anchorCtr="0">
            <a:noAutofit/>
          </a:bodyPr>
          <a:lstStyle/>
          <a:p>
            <a:pPr marL="342900" marR="0" lvl="0" indent="-342900" rtl="0">
              <a:spcBef>
                <a:spcPts val="0"/>
              </a:spcBef>
              <a:spcAft>
                <a:spcPts val="0"/>
              </a:spcAft>
              <a:buClr>
                <a:srgbClr val="EF53A5"/>
              </a:buClr>
              <a:buSzPts val="1760"/>
              <a:buFont typeface="Noto Sans Symbols"/>
              <a:buChar char="►"/>
            </a:pPr>
            <a:r>
              <a:rPr lang="en-US" sz="1600" dirty="0">
                <a:latin typeface="Century Gothic" panose="020B0502020202020204" pitchFamily="34" charset="0"/>
              </a:rPr>
              <a:t>Incident Logs</a:t>
            </a:r>
            <a:r>
              <a:rPr lang="en-US" sz="1600" b="0" i="0" u="none" dirty="0">
                <a:latin typeface="Century Gothic" panose="020B0502020202020204" pitchFamily="34" charset="0"/>
                <a:ea typeface="Century Gothic"/>
                <a:cs typeface="Century Gothic"/>
                <a:sym typeface="Century Gothic"/>
              </a:rPr>
              <a:t> </a:t>
            </a:r>
            <a:r>
              <a:rPr lang="en-US" sz="1600" b="0" i="0" u="none" dirty="0">
                <a:latin typeface="Century Gothic"/>
                <a:ea typeface="Century Gothic"/>
                <a:cs typeface="Century Gothic"/>
                <a:sym typeface="Century Gothic"/>
              </a:rPr>
              <a:t>are used for minor offenses.</a:t>
            </a:r>
            <a:endParaRPr lang="en-US" sz="1600" dirty="0"/>
          </a:p>
          <a:p>
            <a:pPr marL="742950" marR="0" lvl="1" indent="-285750" rtl="0">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Examples: running before, during, or after school, pushing, playing after bell, using bathroom after the bell …</a:t>
            </a:r>
            <a:endParaRPr lang="en-US" sz="1600" dirty="0"/>
          </a:p>
          <a:p>
            <a:pPr marL="742950" marR="0" lvl="1" indent="-285750" rtl="0">
              <a:spcBef>
                <a:spcPts val="1000"/>
              </a:spcBef>
              <a:spcAft>
                <a:spcPts val="0"/>
              </a:spcAft>
              <a:buClr>
                <a:srgbClr val="EF53A5"/>
              </a:buClr>
              <a:buSzPts val="1600"/>
              <a:buFont typeface="Noto Sans Symbols"/>
              <a:buChar char="►"/>
            </a:pPr>
            <a:r>
              <a:rPr lang="en-US" sz="1600" b="0" i="0" u="none" strike="noStrike" cap="none" dirty="0">
                <a:latin typeface="Century Gothic"/>
                <a:ea typeface="Century Gothic"/>
                <a:cs typeface="Century Gothic"/>
                <a:sym typeface="Century Gothic"/>
              </a:rPr>
              <a:t>Parent signature </a:t>
            </a:r>
            <a:r>
              <a:rPr lang="en-US" sz="1600" b="1" i="0" u="none" strike="noStrike" cap="none" dirty="0">
                <a:latin typeface="Century Gothic"/>
                <a:ea typeface="Century Gothic"/>
                <a:cs typeface="Century Gothic"/>
                <a:sym typeface="Century Gothic"/>
              </a:rPr>
              <a:t>REQUIRED</a:t>
            </a:r>
          </a:p>
          <a:p>
            <a:pPr marL="742950" marR="0" lvl="1" indent="-285750" rtl="0">
              <a:spcBef>
                <a:spcPts val="1000"/>
              </a:spcBef>
              <a:spcAft>
                <a:spcPts val="0"/>
              </a:spcAft>
              <a:buClr>
                <a:srgbClr val="EF53A5"/>
              </a:buClr>
              <a:buSzPts val="1600"/>
              <a:buFont typeface="Noto Sans Symbols"/>
              <a:buChar char="►"/>
            </a:pPr>
            <a:r>
              <a:rPr lang="en-US" sz="1600" dirty="0">
                <a:highlight>
                  <a:srgbClr val="FFFF00"/>
                </a:highlight>
                <a:latin typeface="Century Gothic"/>
                <a:sym typeface="Century Gothic"/>
              </a:rPr>
              <a:t>Students return signed slips the following day, or they will miss recess until forms are returned.</a:t>
            </a:r>
            <a:endParaRPr lang="en-US" sz="1600" dirty="0">
              <a:highlight>
                <a:srgbClr val="FFFF00"/>
              </a:highlight>
            </a:endParaRPr>
          </a:p>
          <a:p>
            <a:pPr marL="342900" marR="0" lvl="0" indent="-342900" rtl="0">
              <a:spcBef>
                <a:spcPts val="1000"/>
              </a:spcBef>
              <a:spcAft>
                <a:spcPts val="0"/>
              </a:spcAft>
              <a:buClr>
                <a:srgbClr val="EF53A5"/>
              </a:buClr>
              <a:buSzPts val="1760"/>
              <a:buFont typeface="Noto Sans Symbols"/>
              <a:buChar char="►"/>
            </a:pPr>
            <a:r>
              <a:rPr lang="en-US" sz="1600" b="0" i="0" u="sng" dirty="0">
                <a:latin typeface="Century Gothic"/>
                <a:ea typeface="Century Gothic"/>
                <a:cs typeface="Century Gothic"/>
                <a:sym typeface="Century Gothic"/>
              </a:rPr>
              <a:t>Grades 1-6</a:t>
            </a:r>
            <a:endParaRPr lang="en-US" sz="1600" dirty="0"/>
          </a:p>
          <a:p>
            <a:pPr marL="742950" marR="0" lvl="1" indent="-285750" rtl="0">
              <a:spcBef>
                <a:spcPts val="1000"/>
              </a:spcBef>
              <a:spcAft>
                <a:spcPts val="0"/>
              </a:spcAft>
              <a:buClr>
                <a:srgbClr val="EF53A5"/>
              </a:buClr>
              <a:buSzPts val="1600"/>
              <a:buFont typeface="Noto Sans Symbols"/>
              <a:buChar char="►"/>
            </a:pPr>
            <a:r>
              <a:rPr lang="en-US" sz="1600" dirty="0">
                <a:latin typeface="Century Gothic" panose="020B0502020202020204" pitchFamily="34" charset="0"/>
              </a:rPr>
              <a:t>Incident Logs</a:t>
            </a:r>
            <a:r>
              <a:rPr lang="en-US" sz="1600" b="0" i="0" u="none" strike="noStrike" cap="none" dirty="0">
                <a:latin typeface="Century Gothic" panose="020B0502020202020204" pitchFamily="34" charset="0"/>
                <a:ea typeface="Century Gothic"/>
                <a:cs typeface="Century Gothic"/>
                <a:sym typeface="Century Gothic"/>
              </a:rPr>
              <a:t> </a:t>
            </a:r>
            <a:r>
              <a:rPr lang="en-US" sz="1600" b="0" i="0" u="none" strike="noStrike" cap="none" dirty="0">
                <a:latin typeface="Century Gothic"/>
                <a:ea typeface="Century Gothic"/>
                <a:cs typeface="Century Gothic"/>
                <a:sym typeface="Century Gothic"/>
              </a:rPr>
              <a:t>will warrant the following consequences (per trimester):</a:t>
            </a:r>
            <a:endParaRPr lang="en-US" sz="1600" dirty="0"/>
          </a:p>
          <a:p>
            <a:pPr marL="1143000" marR="0" lvl="2" indent="-228600" rtl="0">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1</a:t>
            </a:r>
            <a:r>
              <a:rPr lang="en-US" sz="1600" b="0" i="0" u="none" strike="noStrike" cap="none" baseline="30000" dirty="0">
                <a:latin typeface="Century Gothic"/>
                <a:ea typeface="Century Gothic"/>
                <a:cs typeface="Century Gothic"/>
                <a:sym typeface="Century Gothic"/>
              </a:rPr>
              <a:t>st</a:t>
            </a:r>
            <a:r>
              <a:rPr lang="en-US" sz="1600" b="0" i="0" u="none" strike="noStrike" cap="none" dirty="0">
                <a:latin typeface="Century Gothic"/>
                <a:ea typeface="Century Gothic"/>
                <a:cs typeface="Century Gothic"/>
                <a:sym typeface="Century Gothic"/>
              </a:rPr>
              <a:t>: Warning</a:t>
            </a:r>
            <a:endParaRPr lang="en-US" sz="1600" dirty="0"/>
          </a:p>
          <a:p>
            <a:pPr marL="1143000" marR="0" lvl="2" indent="-228600" rtl="0">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2</a:t>
            </a:r>
            <a:r>
              <a:rPr lang="en-US" sz="1600" b="0" i="0" u="none" strike="noStrike" cap="none" baseline="30000" dirty="0">
                <a:latin typeface="Century Gothic"/>
                <a:ea typeface="Century Gothic"/>
                <a:cs typeface="Century Gothic"/>
                <a:sym typeface="Century Gothic"/>
              </a:rPr>
              <a:t>nd</a:t>
            </a:r>
            <a:r>
              <a:rPr lang="en-US" sz="1600" b="0" i="0" u="none" strike="noStrike" cap="none" dirty="0">
                <a:latin typeface="Century Gothic"/>
                <a:ea typeface="Century Gothic"/>
                <a:cs typeface="Century Gothic"/>
                <a:sym typeface="Century Gothic"/>
              </a:rPr>
              <a:t>: Loss of a recess and citizenship grade on the report card lowered one level</a:t>
            </a:r>
            <a:endParaRPr lang="en-US" sz="1600" dirty="0"/>
          </a:p>
          <a:p>
            <a:pPr marL="1143000" marR="0" lvl="2" indent="-228600" rtl="0">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3</a:t>
            </a:r>
            <a:r>
              <a:rPr lang="en-US" sz="1600" b="0" i="0" u="none" strike="noStrike" cap="none" baseline="30000" dirty="0">
                <a:latin typeface="Century Gothic"/>
                <a:ea typeface="Century Gothic"/>
                <a:cs typeface="Century Gothic"/>
                <a:sym typeface="Century Gothic"/>
              </a:rPr>
              <a:t>rd</a:t>
            </a:r>
            <a:r>
              <a:rPr lang="en-US" sz="1600" b="0" i="0" u="none" strike="noStrike" cap="none" dirty="0">
                <a:latin typeface="Century Gothic"/>
                <a:ea typeface="Century Gothic"/>
                <a:cs typeface="Century Gothic"/>
                <a:sym typeface="Century Gothic"/>
              </a:rPr>
              <a:t>: Office referral for 1 lunch detention</a:t>
            </a:r>
            <a:endParaRPr lang="en-US" sz="1600" dirty="0"/>
          </a:p>
          <a:p>
            <a:pPr marL="1143000" marR="0" lvl="2" indent="-228600" rtl="0">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4</a:t>
            </a:r>
            <a:r>
              <a:rPr lang="en-US" sz="1600" b="0" i="0" u="none" strike="noStrike" cap="none" baseline="30000" dirty="0">
                <a:latin typeface="Century Gothic"/>
                <a:ea typeface="Century Gothic"/>
                <a:cs typeface="Century Gothic"/>
                <a:sym typeface="Century Gothic"/>
              </a:rPr>
              <a:t>th</a:t>
            </a:r>
            <a:r>
              <a:rPr lang="en-US" sz="1600" b="0" i="0" u="none" strike="noStrike" cap="none" dirty="0">
                <a:latin typeface="Century Gothic"/>
                <a:ea typeface="Century Gothic"/>
                <a:cs typeface="Century Gothic"/>
                <a:sym typeface="Century Gothic"/>
              </a:rPr>
              <a:t>: Parent/Student/Teacher Conference with an Administrator</a:t>
            </a:r>
            <a:endParaRPr lang="en-US" sz="1600" dirty="0"/>
          </a:p>
        </p:txBody>
      </p:sp>
      <p:pic>
        <p:nvPicPr>
          <p:cNvPr id="152" name="Google Shape;152;p6" descr="Image result for warning clip art"/>
          <p:cNvPicPr preferRelativeResize="0"/>
          <p:nvPr/>
        </p:nvPicPr>
        <p:blipFill rotWithShape="1">
          <a:blip r:embed="rId3"/>
          <a:stretch/>
        </p:blipFill>
        <p:spPr>
          <a:xfrm>
            <a:off x="6099238" y="1782981"/>
            <a:ext cx="2562161" cy="2113782"/>
          </a:xfrm>
          <a:prstGeom prst="rect">
            <a:avLst/>
          </a:prstGeom>
          <a:noFill/>
        </p:spPr>
      </p:pic>
      <p:sp>
        <p:nvSpPr>
          <p:cNvPr id="5" name="Rectangle 4">
            <a:extLst>
              <a:ext uri="{FF2B5EF4-FFF2-40B4-BE49-F238E27FC236}">
                <a16:creationId xmlns:a16="http://schemas.microsoft.com/office/drawing/2014/main" id="{58B59DAB-F226-453A-B662-0EF30A877613}"/>
              </a:ext>
            </a:extLst>
          </p:cNvPr>
          <p:cNvSpPr/>
          <p:nvPr/>
        </p:nvSpPr>
        <p:spPr>
          <a:xfrm flipH="1" flipV="1">
            <a:off x="45720" y="-1"/>
            <a:ext cx="90982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D568-B139-49F8-B7A7-3274F9585D59}"/>
              </a:ext>
            </a:extLst>
          </p:cNvPr>
          <p:cNvSpPr>
            <a:spLocks noGrp="1"/>
          </p:cNvSpPr>
          <p:nvPr>
            <p:ph type="title"/>
          </p:nvPr>
        </p:nvSpPr>
        <p:spPr>
          <a:xfrm>
            <a:off x="45720" y="0"/>
            <a:ext cx="9022080" cy="819150"/>
          </a:xfrm>
        </p:spPr>
        <p:txBody>
          <a:bodyPr>
            <a:normAutofit/>
          </a:bodyPr>
          <a:lstStyle/>
          <a:p>
            <a:pPr algn="ctr"/>
            <a:r>
              <a:rPr lang="en-US" sz="4400" b="1" dirty="0">
                <a:solidFill>
                  <a:schemeClr val="tx1"/>
                </a:solidFill>
                <a:latin typeface="Century Gothic" panose="020B0502020202020204" pitchFamily="34" charset="0"/>
              </a:rPr>
              <a:t>Behavior Expectation Rewards</a:t>
            </a:r>
            <a:endParaRPr lang="en-US" sz="4300" b="1" dirty="0">
              <a:latin typeface="Century Gothic" panose="020B0502020202020204" pitchFamily="34" charset="0"/>
            </a:endParaRPr>
          </a:p>
        </p:txBody>
      </p:sp>
      <p:sp>
        <p:nvSpPr>
          <p:cNvPr id="3" name="TextBox 2">
            <a:extLst>
              <a:ext uri="{FF2B5EF4-FFF2-40B4-BE49-F238E27FC236}">
                <a16:creationId xmlns:a16="http://schemas.microsoft.com/office/drawing/2014/main" id="{ECFDDF77-8D97-48CC-95E6-57808363454D}"/>
              </a:ext>
            </a:extLst>
          </p:cNvPr>
          <p:cNvSpPr txBox="1"/>
          <p:nvPr/>
        </p:nvSpPr>
        <p:spPr>
          <a:xfrm flipH="1">
            <a:off x="1228724" y="890547"/>
            <a:ext cx="6467475" cy="3108543"/>
          </a:xfrm>
          <a:prstGeom prst="rect">
            <a:avLst/>
          </a:prstGeom>
          <a:noFill/>
        </p:spPr>
        <p:txBody>
          <a:bodyPr wrap="square" rtlCol="0">
            <a:spAutoFit/>
          </a:bodyPr>
          <a:lstStyle/>
          <a:p>
            <a:pPr algn="ctr"/>
            <a:r>
              <a:rPr lang="en-US" sz="2800" b="1" dirty="0">
                <a:latin typeface="Century Gothic" panose="020B0502020202020204" pitchFamily="34" charset="0"/>
              </a:rPr>
              <a:t>Student’s will earn AIM High points for positive behavior both in the classroom and on the playground.</a:t>
            </a:r>
          </a:p>
          <a:p>
            <a:pPr algn="ctr"/>
            <a:r>
              <a:rPr lang="en-US" sz="2800" b="1" dirty="0">
                <a:latin typeface="Century Gothic" panose="020B0502020202020204" pitchFamily="34" charset="0"/>
              </a:rPr>
              <a:t>Students will be able to redeem points to purchase prizes!</a:t>
            </a:r>
          </a:p>
          <a:p>
            <a:pPr algn="ctr"/>
            <a:endParaRPr lang="en-US" sz="2800" b="1" dirty="0">
              <a:latin typeface="Century Gothic" panose="020B0502020202020204" pitchFamily="34" charset="0"/>
            </a:endParaRPr>
          </a:p>
          <a:p>
            <a:pPr algn="ctr"/>
            <a:r>
              <a:rPr lang="en-US" sz="2800" b="1" dirty="0">
                <a:latin typeface="Century Gothic" panose="020B0502020202020204" pitchFamily="34" charset="0"/>
              </a:rPr>
              <a:t> </a:t>
            </a:r>
          </a:p>
        </p:txBody>
      </p:sp>
      <p:sp>
        <p:nvSpPr>
          <p:cNvPr id="6" name="Rectangle 5">
            <a:extLst>
              <a:ext uri="{FF2B5EF4-FFF2-40B4-BE49-F238E27FC236}">
                <a16:creationId xmlns:a16="http://schemas.microsoft.com/office/drawing/2014/main" id="{F9E272AD-2ED0-4365-A9F9-177499A8DE66}"/>
              </a:ext>
            </a:extLst>
          </p:cNvPr>
          <p:cNvSpPr/>
          <p:nvPr/>
        </p:nvSpPr>
        <p:spPr>
          <a:xfrm flipH="1" flipV="1">
            <a:off x="45720" y="-1"/>
            <a:ext cx="90982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389EEF35-7BD8-484A-A44E-C1D4F71D8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25418">
            <a:off x="6988857" y="4762730"/>
            <a:ext cx="1793192" cy="16148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12FDB6A-565F-A9C9-3FF0-CE4A88C471DA}"/>
              </a:ext>
            </a:extLst>
          </p:cNvPr>
          <p:cNvPicPr>
            <a:picLocks noChangeAspect="1"/>
          </p:cNvPicPr>
          <p:nvPr/>
        </p:nvPicPr>
        <p:blipFill>
          <a:blip r:embed="rId3"/>
          <a:stretch>
            <a:fillRect/>
          </a:stretch>
        </p:blipFill>
        <p:spPr>
          <a:xfrm>
            <a:off x="377931" y="4830792"/>
            <a:ext cx="1734519" cy="1756200"/>
          </a:xfrm>
          <a:prstGeom prst="rect">
            <a:avLst/>
          </a:prstGeom>
        </p:spPr>
      </p:pic>
      <p:pic>
        <p:nvPicPr>
          <p:cNvPr id="12" name="Picture 11">
            <a:extLst>
              <a:ext uri="{FF2B5EF4-FFF2-40B4-BE49-F238E27FC236}">
                <a16:creationId xmlns:a16="http://schemas.microsoft.com/office/drawing/2014/main" id="{5161F850-0B50-3A38-3A64-EF2462D63578}"/>
              </a:ext>
            </a:extLst>
          </p:cNvPr>
          <p:cNvPicPr>
            <a:picLocks noChangeAspect="1"/>
          </p:cNvPicPr>
          <p:nvPr/>
        </p:nvPicPr>
        <p:blipFill>
          <a:blip r:embed="rId4"/>
          <a:stretch>
            <a:fillRect/>
          </a:stretch>
        </p:blipFill>
        <p:spPr>
          <a:xfrm>
            <a:off x="3015021" y="3428999"/>
            <a:ext cx="3314700" cy="3277669"/>
          </a:xfrm>
          <a:prstGeom prst="rect">
            <a:avLst/>
          </a:prstGeom>
        </p:spPr>
      </p:pic>
    </p:spTree>
    <p:extLst>
      <p:ext uri="{BB962C8B-B14F-4D97-AF65-F5344CB8AC3E}">
        <p14:creationId xmlns:p14="http://schemas.microsoft.com/office/powerpoint/2010/main" val="1534102095"/>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D568-B139-49F8-B7A7-3274F9585D59}"/>
              </a:ext>
            </a:extLst>
          </p:cNvPr>
          <p:cNvSpPr>
            <a:spLocks noGrp="1"/>
          </p:cNvSpPr>
          <p:nvPr>
            <p:ph type="title"/>
          </p:nvPr>
        </p:nvSpPr>
        <p:spPr>
          <a:xfrm>
            <a:off x="541564" y="272234"/>
            <a:ext cx="7886700" cy="1325563"/>
          </a:xfrm>
        </p:spPr>
        <p:txBody>
          <a:bodyPr>
            <a:normAutofit/>
          </a:bodyPr>
          <a:lstStyle/>
          <a:p>
            <a:pPr algn="ctr"/>
            <a:r>
              <a:rPr lang="en-US" sz="4300" b="1" dirty="0">
                <a:latin typeface="Century Gothic" panose="020B0502020202020204" pitchFamily="34" charset="0"/>
              </a:rPr>
              <a:t>Student Recognition</a:t>
            </a:r>
          </a:p>
        </p:txBody>
      </p:sp>
      <p:pic>
        <p:nvPicPr>
          <p:cNvPr id="1026" name="Picture 2">
            <a:extLst>
              <a:ext uri="{FF2B5EF4-FFF2-40B4-BE49-F238E27FC236}">
                <a16:creationId xmlns:a16="http://schemas.microsoft.com/office/drawing/2014/main" id="{84C0FE5B-88B2-499A-B90B-A4D78A05F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252" y="2472898"/>
            <a:ext cx="112395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4281D63-4202-4FE3-9D63-74D86A32D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372" y="2641946"/>
            <a:ext cx="1104900" cy="2419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FDDF77-8D97-48CC-95E6-57808363454D}"/>
              </a:ext>
            </a:extLst>
          </p:cNvPr>
          <p:cNvSpPr txBox="1"/>
          <p:nvPr/>
        </p:nvSpPr>
        <p:spPr>
          <a:xfrm flipH="1">
            <a:off x="2716385" y="1127485"/>
            <a:ext cx="3975101" cy="4585871"/>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algn="ctr"/>
            <a:r>
              <a:rPr lang="en-US" sz="2000" dirty="0">
                <a:effectLst/>
                <a:latin typeface="Century Gothic" panose="020B0502020202020204" pitchFamily="34" charset="0"/>
                <a:ea typeface="Times New Roman" panose="02020603050405020304" pitchFamily="18" charset="0"/>
              </a:rPr>
              <a:t>There will be 3 award assemblies this year</a:t>
            </a:r>
            <a:r>
              <a:rPr lang="en-US" sz="2000" dirty="0">
                <a:latin typeface="Century Gothic" panose="020B0502020202020204" pitchFamily="34" charset="0"/>
                <a:ea typeface="Times New Roman" panose="02020603050405020304" pitchFamily="18" charset="0"/>
              </a:rPr>
              <a:t>- 1 each trimester.</a:t>
            </a:r>
            <a:endParaRPr lang="en-US" sz="2000" dirty="0">
              <a:effectLst/>
              <a:latin typeface="Century Gothic" panose="020B0502020202020204" pitchFamily="34" charset="0"/>
              <a:ea typeface="Times New Roman" panose="02020603050405020304" pitchFamily="18" charset="0"/>
            </a:endParaRPr>
          </a:p>
          <a:p>
            <a:pPr algn="ctr"/>
            <a:endParaRPr lang="en-US" sz="2000" dirty="0">
              <a:effectLst/>
              <a:latin typeface="Century Gothic" panose="020B0502020202020204" pitchFamily="34" charset="0"/>
              <a:ea typeface="Times New Roman" panose="02020603050405020304" pitchFamily="18" charset="0"/>
            </a:endParaRPr>
          </a:p>
          <a:p>
            <a:pPr marL="285750" indent="-285750" algn="ctr">
              <a:buFont typeface="Arial" panose="020B0604020202020204" pitchFamily="34" charset="0"/>
              <a:buChar char="•"/>
            </a:pPr>
            <a:r>
              <a:rPr lang="en-US" sz="2000" dirty="0">
                <a:effectLst/>
                <a:latin typeface="Century Gothic" panose="020B0502020202020204" pitchFamily="34" charset="0"/>
                <a:ea typeface="Times New Roman" panose="02020603050405020304" pitchFamily="18" charset="0"/>
              </a:rPr>
              <a:t> Top Flight </a:t>
            </a:r>
            <a:endParaRPr lang="en-US" sz="2000" dirty="0">
              <a:latin typeface="Century Gothic" panose="020B0502020202020204" pitchFamily="34" charset="0"/>
              <a:ea typeface="Times New Roman" panose="02020603050405020304" pitchFamily="18" charset="0"/>
            </a:endParaRPr>
          </a:p>
          <a:p>
            <a:pPr marL="285750" indent="-285750" algn="ctr">
              <a:buFont typeface="Arial" panose="020B0604020202020204" pitchFamily="34" charset="0"/>
              <a:buChar char="•"/>
            </a:pPr>
            <a:r>
              <a:rPr lang="en-US" sz="2000" dirty="0">
                <a:effectLst/>
                <a:latin typeface="Century Gothic" panose="020B0502020202020204" pitchFamily="34" charset="0"/>
                <a:ea typeface="Times New Roman" panose="02020603050405020304" pitchFamily="18" charset="0"/>
              </a:rPr>
              <a:t> Captain</a:t>
            </a:r>
          </a:p>
          <a:p>
            <a:pPr marL="285750" indent="-285750" algn="ctr">
              <a:buFont typeface="Arial" panose="020B0604020202020204" pitchFamily="34" charset="0"/>
              <a:buChar char="•"/>
            </a:pPr>
            <a:r>
              <a:rPr lang="en-US" sz="2000" dirty="0">
                <a:effectLst/>
                <a:latin typeface="Century Gothic" panose="020B0502020202020204" pitchFamily="34" charset="0"/>
                <a:ea typeface="Times New Roman" panose="02020603050405020304" pitchFamily="18" charset="0"/>
              </a:rPr>
              <a:t>Lieutenant </a:t>
            </a:r>
          </a:p>
          <a:p>
            <a:pPr marL="285750" indent="-285750" algn="ctr">
              <a:buFont typeface="Arial" panose="020B0604020202020204" pitchFamily="34" charset="0"/>
              <a:buChar char="•"/>
            </a:pPr>
            <a:r>
              <a:rPr lang="en-US" sz="2000" dirty="0">
                <a:latin typeface="Century Gothic" panose="020B0502020202020204" pitchFamily="34" charset="0"/>
                <a:ea typeface="Times New Roman" panose="02020603050405020304" pitchFamily="18" charset="0"/>
              </a:rPr>
              <a:t>P</a:t>
            </a:r>
            <a:r>
              <a:rPr lang="en-US" sz="2000" dirty="0">
                <a:effectLst/>
                <a:latin typeface="Century Gothic" panose="020B0502020202020204" pitchFamily="34" charset="0"/>
                <a:ea typeface="Times New Roman" panose="02020603050405020304" pitchFamily="18" charset="0"/>
              </a:rPr>
              <a:t>erfect attendance (no absences, and no more than 2 </a:t>
            </a:r>
            <a:r>
              <a:rPr lang="en-US" sz="2000" dirty="0" err="1">
                <a:effectLst/>
                <a:latin typeface="Century Gothic" panose="020B0502020202020204" pitchFamily="34" charset="0"/>
                <a:ea typeface="Times New Roman" panose="02020603050405020304" pitchFamily="18" charset="0"/>
              </a:rPr>
              <a:t>tardies</a:t>
            </a:r>
            <a:r>
              <a:rPr lang="en-US" sz="2000" dirty="0">
                <a:effectLst/>
                <a:latin typeface="Century Gothic" panose="020B0502020202020204" pitchFamily="34" charset="0"/>
                <a:ea typeface="Times New Roman" panose="02020603050405020304" pitchFamily="18" charset="0"/>
              </a:rPr>
              <a:t> or leaving school early)</a:t>
            </a:r>
            <a:endParaRPr lang="en-US" sz="2000" dirty="0">
              <a:effectLst/>
              <a:latin typeface="Century Gothic" panose="020B0502020202020204" pitchFamily="34" charset="0"/>
              <a:ea typeface="Calibri" panose="020F050202020403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F9E272AD-2ED0-4365-A9F9-177499A8DE66}"/>
              </a:ext>
            </a:extLst>
          </p:cNvPr>
          <p:cNvSpPr/>
          <p:nvPr/>
        </p:nvSpPr>
        <p:spPr>
          <a:xfrm flipH="1" flipV="1">
            <a:off x="45720" y="-1"/>
            <a:ext cx="90982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36388"/>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5"/>
          <p:cNvSpPr txBox="1">
            <a:spLocks noGrp="1"/>
          </p:cNvSpPr>
          <p:nvPr>
            <p:ph type="title"/>
          </p:nvPr>
        </p:nvSpPr>
        <p:spPr>
          <a:xfrm>
            <a:off x="628648" y="234011"/>
            <a:ext cx="7886700" cy="1325563"/>
          </a:xfrm>
          <a:prstGeom prst="rect">
            <a:avLst/>
          </a:prstGeom>
          <a:noFill/>
          <a:ln>
            <a:noFill/>
          </a:ln>
        </p:spPr>
        <p:txBody>
          <a:bodyPr spcFirstLastPara="1" wrap="square" lIns="91425" tIns="45700" rIns="91425" bIns="45700" anchor="t" anchorCtr="0">
            <a:noAutofit/>
          </a:bodyPr>
          <a:lstStyle/>
          <a:p>
            <a:pPr algn="ctr">
              <a:lnSpc>
                <a:spcPct val="100000"/>
              </a:lnSpc>
              <a:spcBef>
                <a:spcPts val="0"/>
              </a:spcBef>
              <a:buClr>
                <a:srgbClr val="EEB1EC"/>
              </a:buClr>
              <a:buSzPts val="4500"/>
            </a:pPr>
            <a:r>
              <a:rPr lang="en-US" sz="4300" b="1" i="0" u="none" dirty="0">
                <a:latin typeface="Century Gothic"/>
                <a:ea typeface="Century Gothic"/>
                <a:cs typeface="Century Gothic"/>
                <a:sym typeface="Century Gothic"/>
              </a:rPr>
              <a:t>We’re College Bound!</a:t>
            </a:r>
            <a:br>
              <a:rPr lang="en-US" sz="4500" b="1" i="0" u="none" dirty="0">
                <a:latin typeface="Century Gothic"/>
                <a:ea typeface="Century Gothic"/>
                <a:cs typeface="Century Gothic"/>
                <a:sym typeface="Century Gothic"/>
              </a:rPr>
            </a:br>
            <a:r>
              <a:rPr lang="en-US" sz="3600" b="0" i="0" u="none" dirty="0">
                <a:latin typeface="Century Gothic" panose="020B0502020202020204" pitchFamily="34" charset="0"/>
                <a:ea typeface="Century Gothic"/>
                <a:cs typeface="Century Gothic"/>
                <a:sym typeface="Century Gothic"/>
              </a:rPr>
              <a:t>Graduating Class of 2039!</a:t>
            </a:r>
            <a:br>
              <a:rPr lang="en-US" sz="3600" dirty="0">
                <a:latin typeface="Century Gothic" panose="020B0502020202020204" pitchFamily="34" charset="0"/>
              </a:rPr>
            </a:br>
            <a:endParaRPr dirty="0"/>
          </a:p>
        </p:txBody>
      </p:sp>
      <p:sp>
        <p:nvSpPr>
          <p:cNvPr id="226" name="Google Shape;226;p15"/>
          <p:cNvSpPr txBox="1"/>
          <p:nvPr/>
        </p:nvSpPr>
        <p:spPr>
          <a:xfrm>
            <a:off x="518159" y="4657171"/>
            <a:ext cx="8077200" cy="12464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640"/>
              </a:spcBef>
              <a:spcAft>
                <a:spcPts val="0"/>
              </a:spcAft>
              <a:buClr>
                <a:srgbClr val="F48CC3"/>
              </a:buClr>
              <a:buSzPts val="3200"/>
              <a:buFont typeface="Century Gothic"/>
              <a:buNone/>
            </a:pPr>
            <a:r>
              <a:rPr lang="en-US" sz="2000" b="1" i="0" u="none" dirty="0">
                <a:latin typeface="Century Gothic" panose="020B0502020202020204" pitchFamily="34" charset="0"/>
                <a:ea typeface="Century Gothic"/>
                <a:cs typeface="Century Gothic"/>
                <a:sym typeface="Century Gothic"/>
              </a:rPr>
              <a:t>Weekly Spirit Days</a:t>
            </a:r>
            <a:r>
              <a:rPr lang="en-US" sz="2000" b="0" i="0" u="none" dirty="0">
                <a:latin typeface="Century Gothic" panose="020B0502020202020204" pitchFamily="34" charset="0"/>
                <a:ea typeface="Century Gothic"/>
                <a:cs typeface="Century Gothic"/>
                <a:sym typeface="Century Gothic"/>
              </a:rPr>
              <a:t>: </a:t>
            </a:r>
          </a:p>
          <a:p>
            <a:pPr marL="0" marR="0" lvl="0" indent="0" algn="ctr" rtl="0">
              <a:lnSpc>
                <a:spcPct val="100000"/>
              </a:lnSpc>
              <a:spcBef>
                <a:spcPts val="640"/>
              </a:spcBef>
              <a:spcAft>
                <a:spcPts val="0"/>
              </a:spcAft>
              <a:buClr>
                <a:srgbClr val="F48CC3"/>
              </a:buClr>
              <a:buSzPts val="3200"/>
              <a:buFont typeface="Century Gothic"/>
              <a:buNone/>
            </a:pPr>
            <a:r>
              <a:rPr lang="en-US" sz="2000" b="0" i="0" u="none" dirty="0">
                <a:latin typeface="Century Gothic" panose="020B0502020202020204" pitchFamily="34" charset="0"/>
                <a:ea typeface="Century Gothic"/>
                <a:cs typeface="Century Gothic"/>
                <a:sym typeface="Century Gothic"/>
              </a:rPr>
              <a:t>Wear a College Bound shirt every </a:t>
            </a:r>
            <a:r>
              <a:rPr lang="en-US" sz="2000" b="1" i="0" u="none" dirty="0">
                <a:latin typeface="Century Gothic" panose="020B0502020202020204" pitchFamily="34" charset="0"/>
                <a:ea typeface="Century Gothic"/>
                <a:cs typeface="Century Gothic"/>
                <a:sym typeface="Century Gothic"/>
              </a:rPr>
              <a:t>Monday</a:t>
            </a:r>
            <a:r>
              <a:rPr lang="en-US" sz="2000" dirty="0">
                <a:latin typeface="Century Gothic" panose="020B0502020202020204" pitchFamily="34" charset="0"/>
                <a:ea typeface="Century Gothic"/>
                <a:cs typeface="Century Gothic"/>
                <a:sym typeface="Century Gothic"/>
              </a:rPr>
              <a:t> and </a:t>
            </a:r>
          </a:p>
          <a:p>
            <a:pPr marL="0" marR="0" lvl="0" indent="0" algn="ctr" rtl="0">
              <a:lnSpc>
                <a:spcPct val="100000"/>
              </a:lnSpc>
              <a:spcBef>
                <a:spcPts val="640"/>
              </a:spcBef>
              <a:spcAft>
                <a:spcPts val="0"/>
              </a:spcAft>
              <a:buClr>
                <a:srgbClr val="F48CC3"/>
              </a:buClr>
              <a:buSzPts val="3200"/>
              <a:buFont typeface="Century Gothic"/>
              <a:buNone/>
            </a:pPr>
            <a:r>
              <a:rPr lang="en-US" sz="2000" dirty="0">
                <a:latin typeface="Century Gothic" panose="020B0502020202020204" pitchFamily="34" charset="0"/>
                <a:ea typeface="Century Gothic"/>
                <a:cs typeface="Century Gothic"/>
                <a:sym typeface="Century Gothic"/>
              </a:rPr>
              <a:t>Aviator shirt on </a:t>
            </a:r>
            <a:r>
              <a:rPr lang="en-US" sz="2000" b="1" dirty="0">
                <a:latin typeface="Century Gothic" panose="020B0502020202020204" pitchFamily="34" charset="0"/>
                <a:ea typeface="Century Gothic"/>
                <a:cs typeface="Century Gothic"/>
                <a:sym typeface="Century Gothic"/>
              </a:rPr>
              <a:t>Fridays</a:t>
            </a:r>
            <a:r>
              <a:rPr lang="en-US" sz="2000" dirty="0">
                <a:latin typeface="Century Gothic" panose="020B0502020202020204" pitchFamily="34" charset="0"/>
                <a:ea typeface="Century Gothic"/>
                <a:cs typeface="Century Gothic"/>
                <a:sym typeface="Century Gothic"/>
              </a:rPr>
              <a:t>!</a:t>
            </a:r>
            <a:endParaRPr sz="2000" dirty="0">
              <a:latin typeface="Century Gothic" panose="020B0502020202020204" pitchFamily="34" charset="0"/>
            </a:endParaRPr>
          </a:p>
        </p:txBody>
      </p:sp>
      <p:pic>
        <p:nvPicPr>
          <p:cNvPr id="228" name="Google Shape;228;p15"/>
          <p:cNvPicPr preferRelativeResize="0"/>
          <p:nvPr/>
        </p:nvPicPr>
        <p:blipFill rotWithShape="1">
          <a:blip r:embed="rId3">
            <a:alphaModFix/>
          </a:blip>
          <a:srcRect/>
          <a:stretch/>
        </p:blipFill>
        <p:spPr>
          <a:xfrm>
            <a:off x="3358197" y="2522675"/>
            <a:ext cx="2397125" cy="1265237"/>
          </a:xfrm>
          <a:prstGeom prst="rect">
            <a:avLst/>
          </a:prstGeom>
          <a:noFill/>
          <a:ln>
            <a:noFill/>
          </a:ln>
        </p:spPr>
      </p:pic>
      <p:sp>
        <p:nvSpPr>
          <p:cNvPr id="11" name="Rectangle 10">
            <a:extLst>
              <a:ext uri="{FF2B5EF4-FFF2-40B4-BE49-F238E27FC236}">
                <a16:creationId xmlns:a16="http://schemas.microsoft.com/office/drawing/2014/main" id="{9D31EE2B-64B2-417C-BA9C-DB56AA6E28F6}"/>
              </a:ext>
            </a:extLst>
          </p:cNvPr>
          <p:cNvSpPr/>
          <p:nvPr/>
        </p:nvSpPr>
        <p:spPr>
          <a:xfrm flipH="1" flipV="1">
            <a:off x="45720" y="-1"/>
            <a:ext cx="90982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0CACBBE-9238-EA53-3B0D-3AA902CE16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366" y="2055324"/>
            <a:ext cx="2106097" cy="2106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C Riverside Highlanders Alternate Logo History">
            <a:extLst>
              <a:ext uri="{FF2B5EF4-FFF2-40B4-BE49-F238E27FC236}">
                <a16:creationId xmlns:a16="http://schemas.microsoft.com/office/drawing/2014/main" id="{D95A48F4-303E-634F-BD8F-258939EE5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8230" y="1890285"/>
            <a:ext cx="2117100" cy="2271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sp>
        <p:nvSpPr>
          <p:cNvPr id="122" name="Google Shape;122;p2"/>
          <p:cNvSpPr txBox="1">
            <a:spLocks noGrp="1"/>
          </p:cNvSpPr>
          <p:nvPr>
            <p:ph type="title"/>
          </p:nvPr>
        </p:nvSpPr>
        <p:spPr>
          <a:prstGeom prst="rect">
            <a:avLst/>
          </a:prstGeom>
        </p:spPr>
        <p:txBody>
          <a:bodyPr spcFirstLastPara="1" lIns="91425" tIns="45700" rIns="91425" bIns="45700" anchorCtr="0">
            <a:normAutofit/>
          </a:bodyPr>
          <a:lstStyle/>
          <a:p>
            <a:pPr marL="0" lvl="0" indent="0" rtl="0">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About Me</a:t>
            </a:r>
            <a:endParaRPr lang="en-US" sz="4300" dirty="0"/>
          </a:p>
        </p:txBody>
      </p:sp>
      <p:sp>
        <p:nvSpPr>
          <p:cNvPr id="123" name="Google Shape;123;p2"/>
          <p:cNvSpPr txBox="1">
            <a:spLocks noGrp="1"/>
          </p:cNvSpPr>
          <p:nvPr>
            <p:ph idx="1"/>
          </p:nvPr>
        </p:nvSpPr>
        <p:spPr>
          <a:xfrm>
            <a:off x="228600" y="2013625"/>
            <a:ext cx="3861120" cy="4163337"/>
          </a:xfrm>
          <a:prstGeom prst="rect">
            <a:avLst/>
          </a:prstGeom>
        </p:spPr>
        <p:txBody>
          <a:bodyPr spcFirstLastPara="1" lIns="91425" tIns="45700" rIns="91425" bIns="45700" anchorCtr="0">
            <a:normAutofit/>
          </a:bodyPr>
          <a:lstStyle/>
          <a:p>
            <a:pPr marL="0" marR="0" lvl="0" indent="0" algn="ctr" rtl="0">
              <a:spcBef>
                <a:spcPts val="0"/>
              </a:spcBef>
              <a:spcAft>
                <a:spcPts val="0"/>
              </a:spcAft>
              <a:buClr>
                <a:srgbClr val="EF53A5"/>
              </a:buClr>
              <a:buSzPts val="2800"/>
              <a:buFont typeface="Noto Sans Symbols"/>
              <a:buNone/>
            </a:pPr>
            <a:endParaRPr lang="en-US" sz="1700" b="1" i="0" u="none" strike="noStrike" cap="none" dirty="0">
              <a:solidFill>
                <a:srgbClr val="99CCFF"/>
              </a:solidFill>
              <a:latin typeface="Comic Sans MS"/>
              <a:ea typeface="Comic Sans MS"/>
              <a:cs typeface="Comic Sans MS"/>
              <a:sym typeface="Comic Sans MS"/>
            </a:endParaRPr>
          </a:p>
          <a:p>
            <a:pPr marL="0" marR="0" lvl="0" indent="0" algn="ctr" rtl="0">
              <a:spcBef>
                <a:spcPts val="1000"/>
              </a:spcBef>
              <a:spcAft>
                <a:spcPts val="0"/>
              </a:spcAft>
              <a:buClr>
                <a:srgbClr val="EF53A5"/>
              </a:buClr>
              <a:buSzPts val="3200"/>
              <a:buFont typeface="Noto Sans Symbols"/>
              <a:buNone/>
            </a:pPr>
            <a:r>
              <a:rPr lang="en-US" sz="3600" b="1" i="0" u="none" strike="noStrike" cap="none" dirty="0">
                <a:solidFill>
                  <a:srgbClr val="99CCFF"/>
                </a:solidFill>
                <a:latin typeface="Century Gothic"/>
                <a:ea typeface="Century Gothic"/>
                <a:cs typeface="Century Gothic"/>
                <a:sym typeface="Century Gothic"/>
              </a:rPr>
              <a:t>Ms. Delgado</a:t>
            </a:r>
            <a:endParaRPr lang="en-US" sz="3600" b="1" dirty="0">
              <a:solidFill>
                <a:srgbClr val="99CCFF"/>
              </a:solidFill>
            </a:endParaRPr>
          </a:p>
          <a:p>
            <a:pPr marL="742950" marR="0" lvl="1" indent="-285750" rtl="0">
              <a:spcBef>
                <a:spcPts val="1000"/>
              </a:spcBef>
              <a:spcAft>
                <a:spcPts val="0"/>
              </a:spcAft>
              <a:buClr>
                <a:srgbClr val="EF53A5"/>
              </a:buClr>
              <a:buSzPts val="2560"/>
              <a:buFont typeface="Noto Sans Symbols"/>
              <a:buChar char="►"/>
            </a:pPr>
            <a:r>
              <a:rPr lang="en-US" sz="1600" b="0" i="0" u="none" strike="noStrike" cap="none" dirty="0">
                <a:latin typeface="Century Gothic"/>
                <a:ea typeface="Century Gothic"/>
                <a:cs typeface="Century Gothic"/>
                <a:sym typeface="Century Gothic"/>
              </a:rPr>
              <a:t>Professional Experience:</a:t>
            </a:r>
          </a:p>
          <a:p>
            <a:pPr marL="1143000" marR="0" lvl="2" indent="-228600" rtl="0">
              <a:spcBef>
                <a:spcPts val="1000"/>
              </a:spcBef>
              <a:spcAft>
                <a:spcPts val="0"/>
              </a:spcAft>
              <a:buClr>
                <a:srgbClr val="EF53A5"/>
              </a:buClr>
              <a:buSzPts val="1920"/>
              <a:buFont typeface="Arial"/>
              <a:buChar char="•"/>
            </a:pPr>
            <a:r>
              <a:rPr lang="en-US" sz="1400" b="0" i="0" u="none" strike="noStrike" cap="none" dirty="0">
                <a:latin typeface="Century Gothic"/>
                <a:ea typeface="Century Gothic"/>
                <a:cs typeface="Century Gothic"/>
                <a:sym typeface="Century Gothic"/>
              </a:rPr>
              <a:t>Masters </a:t>
            </a:r>
            <a:r>
              <a:rPr lang="en-US" sz="1400" dirty="0">
                <a:latin typeface="Century Gothic"/>
                <a:ea typeface="Century Gothic"/>
                <a:cs typeface="Century Gothic"/>
                <a:sym typeface="Century Gothic"/>
              </a:rPr>
              <a:t>of Education/ Teaching Credential &amp; </a:t>
            </a:r>
            <a:r>
              <a:rPr lang="en-US" sz="1400" b="0" i="0" u="none" strike="noStrike" cap="none" dirty="0">
                <a:latin typeface="Century Gothic"/>
                <a:ea typeface="Century Gothic"/>
                <a:cs typeface="Century Gothic"/>
                <a:sym typeface="Century Gothic"/>
              </a:rPr>
              <a:t>Bachelor of Arts, University of California, Riverside</a:t>
            </a:r>
          </a:p>
          <a:p>
            <a:pPr marL="1143000" marR="0" lvl="2" indent="-228600" rtl="0">
              <a:spcBef>
                <a:spcPts val="1000"/>
              </a:spcBef>
              <a:spcAft>
                <a:spcPts val="0"/>
              </a:spcAft>
              <a:buClr>
                <a:srgbClr val="EF53A5"/>
              </a:buClr>
              <a:buSzPts val="1920"/>
              <a:buFont typeface="Arial"/>
              <a:buChar char="•"/>
            </a:pPr>
            <a:r>
              <a:rPr lang="en-US" sz="1400" dirty="0">
                <a:latin typeface="Century Gothic"/>
                <a:sym typeface="Century Gothic"/>
              </a:rPr>
              <a:t>1</a:t>
            </a:r>
            <a:r>
              <a:rPr lang="en-US" sz="1400" baseline="30000" dirty="0">
                <a:latin typeface="Century Gothic"/>
                <a:sym typeface="Century Gothic"/>
              </a:rPr>
              <a:t>st</a:t>
            </a:r>
            <a:r>
              <a:rPr lang="en-US" sz="1400" dirty="0">
                <a:latin typeface="Century Gothic"/>
                <a:sym typeface="Century Gothic"/>
              </a:rPr>
              <a:t> Year at Cal Aero Preserve School</a:t>
            </a:r>
            <a:endParaRPr lang="en-US" sz="2000" dirty="0"/>
          </a:p>
        </p:txBody>
      </p:sp>
      <p:sp>
        <p:nvSpPr>
          <p:cNvPr id="2" name="Rectangle 1">
            <a:extLst>
              <a:ext uri="{FF2B5EF4-FFF2-40B4-BE49-F238E27FC236}">
                <a16:creationId xmlns:a16="http://schemas.microsoft.com/office/drawing/2014/main" id="{27768236-DB5F-4CE0-9114-AF63A60FE5A3}"/>
              </a:ext>
            </a:extLst>
          </p:cNvPr>
          <p:cNvSpPr/>
          <p:nvPr/>
        </p:nvSpPr>
        <p:spPr>
          <a:xfrm flipH="1">
            <a:off x="20316" y="0"/>
            <a:ext cx="9072879"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A person pointing at a screen&#10;&#10;Description automatically generated with low confidence">
            <a:extLst>
              <a:ext uri="{FF2B5EF4-FFF2-40B4-BE49-F238E27FC236}">
                <a16:creationId xmlns:a16="http://schemas.microsoft.com/office/drawing/2014/main" id="{F4E205FF-B645-4EBB-A0F8-F5D6D114C3C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89720" y="1416817"/>
            <a:ext cx="4024365" cy="4024365"/>
          </a:xfrm>
          <a:prstGeom prst="rect">
            <a:avLst/>
          </a:prstGeom>
        </p:spPr>
      </p:pic>
    </p:spTree>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480060" y="640080"/>
            <a:ext cx="5170932" cy="396795"/>
          </a:xfrm>
          <a:prstGeom prst="rect">
            <a:avLst/>
          </a:prstGeom>
        </p:spPr>
        <p:txBody>
          <a:bodyPr spcFirstLastPara="1" lIns="91425" tIns="45700" rIns="91425" bIns="45700" anchor="b" anchorCtr="0">
            <a:normAutofit fontScale="90000"/>
          </a:bodyPr>
          <a:lstStyle/>
          <a:p>
            <a:pPr marL="0" lvl="0" indent="0" rtl="0">
              <a:spcBef>
                <a:spcPts val="0"/>
              </a:spcBef>
              <a:spcAft>
                <a:spcPts val="0"/>
              </a:spcAft>
              <a:buClr>
                <a:srgbClr val="EEB1EC"/>
              </a:buClr>
              <a:buSzPts val="4400"/>
              <a:buFont typeface="Century Gothic"/>
              <a:buNone/>
            </a:pPr>
            <a:r>
              <a:rPr lang="en-US" sz="4300" b="1" i="0" u="none" dirty="0">
                <a:latin typeface="Century Gothic"/>
                <a:ea typeface="Century Gothic"/>
                <a:cs typeface="Century Gothic"/>
                <a:sym typeface="Century Gothic"/>
              </a:rPr>
              <a:t>Birthdays</a:t>
            </a:r>
            <a:r>
              <a:rPr lang="en-US" sz="4700" b="1" i="0" u="none" dirty="0">
                <a:latin typeface="Century Gothic"/>
                <a:ea typeface="Century Gothic"/>
                <a:cs typeface="Century Gothic"/>
                <a:sym typeface="Century Gothic"/>
              </a:rPr>
              <a:t>  </a:t>
            </a:r>
            <a:endParaRPr lang="en-US" sz="4700" dirty="0"/>
          </a:p>
        </p:txBody>
      </p:sp>
      <p:sp>
        <p:nvSpPr>
          <p:cNvPr id="217" name="Google Shape;217;p14"/>
          <p:cNvSpPr txBox="1">
            <a:spLocks noGrp="1"/>
          </p:cNvSpPr>
          <p:nvPr>
            <p:ph idx="1"/>
          </p:nvPr>
        </p:nvSpPr>
        <p:spPr>
          <a:xfrm>
            <a:off x="432928" y="1298785"/>
            <a:ext cx="5170932" cy="4956679"/>
          </a:xfrm>
          <a:prstGeom prst="rect">
            <a:avLst/>
          </a:prstGeom>
        </p:spPr>
        <p:txBody>
          <a:bodyPr spcFirstLastPara="1" lIns="91425" tIns="45700" rIns="91425" bIns="45700" anchorCtr="0">
            <a:normAutofit fontScale="92500" lnSpcReduction="20000"/>
          </a:bodyPr>
          <a:lstStyle/>
          <a:p>
            <a:pPr marL="342900" marR="0" lvl="0" indent="-342900" rtl="0">
              <a:spcBef>
                <a:spcPts val="0"/>
              </a:spcBef>
              <a:spcAft>
                <a:spcPts val="0"/>
              </a:spcAft>
              <a:buClr>
                <a:srgbClr val="EF53A5"/>
              </a:buClr>
              <a:buSzPts val="2240"/>
              <a:buFont typeface="Noto Sans Symbols"/>
              <a:buChar char="►"/>
            </a:pPr>
            <a:r>
              <a:rPr lang="en-US" sz="2400" b="0" i="0" u="none" dirty="0">
                <a:latin typeface="Century Gothic"/>
                <a:ea typeface="Century Gothic"/>
                <a:cs typeface="Century Gothic"/>
                <a:sym typeface="Century Gothic"/>
              </a:rPr>
              <a:t>Birthdays will be celebrated in class with a birthday song. Students will be given a birthday pencil &amp; certificate. </a:t>
            </a:r>
            <a:endParaRPr lang="en-US" sz="2400" dirty="0">
              <a:latin typeface="Century Gothic"/>
              <a:ea typeface="Century Gothic"/>
              <a:cs typeface="Century Gothic"/>
              <a:sym typeface="Century Gothic"/>
            </a:endParaRPr>
          </a:p>
          <a:p>
            <a:pPr marL="342900" marR="0" lvl="0" indent="-342900" rtl="0">
              <a:spcBef>
                <a:spcPts val="0"/>
              </a:spcBef>
              <a:spcAft>
                <a:spcPts val="0"/>
              </a:spcAft>
              <a:buClr>
                <a:srgbClr val="EF53A5"/>
              </a:buClr>
              <a:buSzPts val="2240"/>
              <a:buFont typeface="Noto Sans Symbols"/>
              <a:buChar char="►"/>
            </a:pPr>
            <a:endParaRPr lang="en-US" sz="2400" dirty="0">
              <a:latin typeface="Century Gothic"/>
              <a:ea typeface="Century Gothic"/>
              <a:cs typeface="Century Gothic"/>
              <a:sym typeface="Century Gothic"/>
            </a:endParaRPr>
          </a:p>
          <a:p>
            <a:pPr marL="342900" marR="0" lvl="0" indent="-342900" rtl="0">
              <a:spcBef>
                <a:spcPts val="0"/>
              </a:spcBef>
              <a:spcAft>
                <a:spcPts val="0"/>
              </a:spcAft>
              <a:buClr>
                <a:srgbClr val="EF53A5"/>
              </a:buClr>
              <a:buSzPts val="2240"/>
              <a:buFont typeface="Noto Sans Symbols"/>
              <a:buChar char="►"/>
            </a:pPr>
            <a:r>
              <a:rPr lang="en-US" sz="2400" dirty="0">
                <a:latin typeface="Century Gothic"/>
                <a:ea typeface="Century Gothic"/>
                <a:cs typeface="Century Gothic"/>
                <a:sym typeface="Century Gothic"/>
              </a:rPr>
              <a:t>ANY treats must be brought with the student or personally delivered by the parent to the classroom. The office WILL not deliver items. </a:t>
            </a:r>
          </a:p>
          <a:p>
            <a:pPr marL="342900" marR="0" lvl="0" indent="-342900" rtl="0">
              <a:spcBef>
                <a:spcPts val="0"/>
              </a:spcBef>
              <a:spcAft>
                <a:spcPts val="0"/>
              </a:spcAft>
              <a:buClr>
                <a:srgbClr val="EF53A5"/>
              </a:buClr>
              <a:buSzPts val="2240"/>
              <a:buFont typeface="Noto Sans Symbols"/>
              <a:buChar char="►"/>
            </a:pPr>
            <a:endParaRPr lang="en-US" sz="2400" b="0" i="0" u="none" strike="noStrike" cap="none" dirty="0">
              <a:latin typeface="Century Gothic"/>
              <a:ea typeface="Century Gothic"/>
              <a:cs typeface="Century Gothic"/>
              <a:sym typeface="Century Gothic"/>
            </a:endParaRPr>
          </a:p>
          <a:p>
            <a:pPr marL="342900" marR="0" lvl="0" indent="-342900" rtl="0">
              <a:spcBef>
                <a:spcPts val="0"/>
              </a:spcBef>
              <a:spcAft>
                <a:spcPts val="0"/>
              </a:spcAft>
              <a:buClr>
                <a:srgbClr val="EF53A5"/>
              </a:buClr>
              <a:buSzPts val="2240"/>
              <a:buFont typeface="Noto Sans Symbols"/>
              <a:buChar char="►"/>
            </a:pPr>
            <a:r>
              <a:rPr lang="en-US" sz="2400" dirty="0">
                <a:latin typeface="Century Gothic"/>
                <a:ea typeface="Century Gothic"/>
                <a:cs typeface="Century Gothic"/>
                <a:sym typeface="Century Gothic"/>
              </a:rPr>
              <a:t>Students will receive the treats right before dismissal. Napkins must be included if treats are given</a:t>
            </a:r>
            <a:r>
              <a:rPr lang="en-US" sz="2400" b="1" dirty="0">
                <a:latin typeface="Century Gothic"/>
                <a:ea typeface="Century Gothic"/>
                <a:cs typeface="Century Gothic"/>
                <a:sym typeface="Century Gothic"/>
              </a:rPr>
              <a:t>.</a:t>
            </a:r>
            <a:endParaRPr lang="en-US" sz="2400" dirty="0">
              <a:latin typeface="Century Gothic"/>
              <a:ea typeface="Century Gothic"/>
              <a:cs typeface="Century Gothic"/>
              <a:sym typeface="Century Gothic"/>
            </a:endParaRPr>
          </a:p>
          <a:p>
            <a:pPr marL="342900" marR="0" lvl="0" indent="-342900" rtl="0">
              <a:spcBef>
                <a:spcPts val="0"/>
              </a:spcBef>
              <a:spcAft>
                <a:spcPts val="0"/>
              </a:spcAft>
              <a:buClr>
                <a:srgbClr val="EF53A5"/>
              </a:buClr>
              <a:buSzPts val="2240"/>
              <a:buFont typeface="Noto Sans Symbols"/>
              <a:buChar char="►"/>
            </a:pPr>
            <a:endParaRPr lang="en-US" sz="2400" b="0" i="0" u="none" strike="noStrike" cap="none" dirty="0">
              <a:latin typeface="Century Gothic"/>
              <a:ea typeface="Century Gothic"/>
              <a:cs typeface="Century Gothic"/>
              <a:sym typeface="Century Gothic"/>
            </a:endParaRPr>
          </a:p>
          <a:p>
            <a:pPr marL="342900" marR="0" lvl="0" indent="-342900" rtl="0">
              <a:spcBef>
                <a:spcPts val="0"/>
              </a:spcBef>
              <a:spcAft>
                <a:spcPts val="0"/>
              </a:spcAft>
              <a:buClr>
                <a:srgbClr val="EF53A5"/>
              </a:buClr>
              <a:buSzPts val="2240"/>
              <a:buFont typeface="Noto Sans Symbols"/>
              <a:buChar char="►"/>
            </a:pPr>
            <a:r>
              <a:rPr lang="en-US" sz="2400" b="0" i="0" u="none" strike="noStrike" cap="none" dirty="0">
                <a:latin typeface="Century Gothic"/>
                <a:ea typeface="Century Gothic"/>
                <a:cs typeface="Century Gothic"/>
                <a:sym typeface="Century Gothic"/>
              </a:rPr>
              <a:t>Birthday invitations can </a:t>
            </a:r>
            <a:r>
              <a:rPr lang="en-US" sz="2400" b="1" i="0" u="none" strike="noStrike" cap="none" dirty="0">
                <a:latin typeface="Century Gothic"/>
                <a:ea typeface="Century Gothic"/>
                <a:cs typeface="Century Gothic"/>
                <a:sym typeface="Century Gothic"/>
              </a:rPr>
              <a:t>only</a:t>
            </a:r>
            <a:r>
              <a:rPr lang="en-US" sz="2400" b="0" i="0" u="none" strike="noStrike" cap="none" dirty="0">
                <a:latin typeface="Century Gothic"/>
                <a:ea typeface="Century Gothic"/>
                <a:cs typeface="Century Gothic"/>
                <a:sym typeface="Century Gothic"/>
              </a:rPr>
              <a:t> be given out before/after school </a:t>
            </a:r>
            <a:r>
              <a:rPr lang="en-US" sz="2400" b="1" i="0" u="none" strike="noStrike" cap="none" dirty="0">
                <a:latin typeface="Century Gothic"/>
                <a:ea typeface="Century Gothic"/>
                <a:cs typeface="Century Gothic"/>
                <a:sym typeface="Century Gothic"/>
              </a:rPr>
              <a:t>off campus. </a:t>
            </a:r>
            <a:r>
              <a:rPr lang="en-US" sz="2400" b="0" i="0" u="none" strike="noStrike" cap="none" dirty="0">
                <a:latin typeface="Century Gothic"/>
                <a:ea typeface="Century Gothic"/>
                <a:cs typeface="Century Gothic"/>
                <a:sym typeface="Century Gothic"/>
              </a:rPr>
              <a:t>No invitations will be passed out in the classroom. </a:t>
            </a:r>
            <a:endParaRPr lang="en-US" sz="2400" dirty="0"/>
          </a:p>
          <a:p>
            <a:pPr marL="342900" marR="0" lvl="0" indent="-241300" rtl="0">
              <a:spcBef>
                <a:spcPts val="1000"/>
              </a:spcBef>
              <a:spcAft>
                <a:spcPts val="0"/>
              </a:spcAft>
              <a:buClr>
                <a:srgbClr val="EF53A5"/>
              </a:buClr>
              <a:buSzPts val="1600"/>
              <a:buFont typeface="Noto Sans Symbols"/>
              <a:buNone/>
            </a:pPr>
            <a:endParaRPr lang="en-US" sz="1900" b="0" i="0" u="none" strike="noStrike" cap="none" dirty="0">
              <a:latin typeface="Century Gothic"/>
              <a:ea typeface="Century Gothic"/>
              <a:cs typeface="Century Gothic"/>
              <a:sym typeface="Century Gothic"/>
            </a:endParaRPr>
          </a:p>
        </p:txBody>
      </p:sp>
      <p:pic>
        <p:nvPicPr>
          <p:cNvPr id="219" name="Google Shape;219;p14" descr="Image result for birthday balloons clip art"/>
          <p:cNvPicPr preferRelativeResize="0"/>
          <p:nvPr/>
        </p:nvPicPr>
        <p:blipFill rotWithShape="1">
          <a:blip r:embed="rId3"/>
          <a:stretch/>
        </p:blipFill>
        <p:spPr>
          <a:xfrm>
            <a:off x="6404232" y="329183"/>
            <a:ext cx="1997957" cy="3429969"/>
          </a:xfrm>
          <a:prstGeom prst="rect">
            <a:avLst/>
          </a:prstGeom>
          <a:noFill/>
        </p:spPr>
      </p:pic>
      <p:pic>
        <p:nvPicPr>
          <p:cNvPr id="218" name="Google Shape;218;p14" descr="Image result for birthday cake clip art"/>
          <p:cNvPicPr preferRelativeResize="0"/>
          <p:nvPr/>
        </p:nvPicPr>
        <p:blipFill rotWithShape="1">
          <a:blip r:embed="rId4"/>
          <a:stretch/>
        </p:blipFill>
        <p:spPr>
          <a:xfrm>
            <a:off x="5910843" y="4079193"/>
            <a:ext cx="2971019" cy="2176272"/>
          </a:xfrm>
          <a:prstGeom prst="rect">
            <a:avLst/>
          </a:prstGeom>
          <a:noFill/>
        </p:spPr>
      </p:pic>
      <p:sp>
        <p:nvSpPr>
          <p:cNvPr id="6" name="Rectangle 5">
            <a:extLst>
              <a:ext uri="{FF2B5EF4-FFF2-40B4-BE49-F238E27FC236}">
                <a16:creationId xmlns:a16="http://schemas.microsoft.com/office/drawing/2014/main" id="{15E60C58-18C3-4CD8-9382-57DEA90A2C68}"/>
              </a:ext>
            </a:extLst>
          </p:cNvPr>
          <p:cNvSpPr/>
          <p:nvPr/>
        </p:nvSpPr>
        <p:spPr>
          <a:xfrm flipH="1" flipV="1">
            <a:off x="45720" y="-1"/>
            <a:ext cx="90982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728526" y="371719"/>
            <a:ext cx="4594473" cy="1906863"/>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Personal School Supplies</a:t>
            </a:r>
            <a:endParaRPr lang="en-US" sz="4300" dirty="0"/>
          </a:p>
        </p:txBody>
      </p:sp>
      <p:sp>
        <p:nvSpPr>
          <p:cNvPr id="240" name="Google Shape;240;p18"/>
          <p:cNvSpPr txBox="1">
            <a:spLocks noGrp="1"/>
          </p:cNvSpPr>
          <p:nvPr>
            <p:ph idx="1"/>
          </p:nvPr>
        </p:nvSpPr>
        <p:spPr>
          <a:xfrm>
            <a:off x="728526" y="2711395"/>
            <a:ext cx="3086100" cy="3508430"/>
          </a:xfrm>
          <a:prstGeom prst="rect">
            <a:avLst/>
          </a:prstGeom>
        </p:spPr>
        <p:txBody>
          <a:bodyPr spcFirstLastPara="1" lIns="91425" tIns="45700" rIns="91425" bIns="45700" anchorCtr="0">
            <a:normAutofit fontScale="85000" lnSpcReduction="10000"/>
          </a:bodyPr>
          <a:lstStyle/>
          <a:p>
            <a:pPr marL="0" marR="0" lvl="0" indent="-152400" rtl="0">
              <a:spcBef>
                <a:spcPts val="0"/>
              </a:spcBef>
              <a:spcAft>
                <a:spcPts val="0"/>
              </a:spcAft>
              <a:buClr>
                <a:srgbClr val="EF53A5"/>
              </a:buClr>
              <a:buSzPts val="2400"/>
              <a:buFont typeface="Noto Sans Symbols"/>
              <a:buChar char="►"/>
            </a:pPr>
            <a:r>
              <a:rPr lang="en-US" sz="2000" b="0" i="0" u="none" dirty="0">
                <a:latin typeface="Century Gothic"/>
                <a:ea typeface="Century Gothic"/>
                <a:cs typeface="Century Gothic"/>
                <a:sym typeface="Century Gothic"/>
              </a:rPr>
              <a:t>Please replenish necessary school supplies throughout the year as needed.</a:t>
            </a:r>
            <a:endParaRPr lang="en-US" sz="2000" b="0" i="0" u="none" strike="noStrike" cap="none" dirty="0">
              <a:latin typeface="Century Gothic"/>
              <a:ea typeface="Century Gothic"/>
              <a:cs typeface="Century Gothic"/>
              <a:sym typeface="Century Gothic"/>
            </a:endParaRPr>
          </a:p>
          <a:p>
            <a:pPr marL="0" marR="0" lvl="3" indent="-142240" rtl="0">
              <a:spcBef>
                <a:spcPts val="1000"/>
              </a:spcBef>
              <a:spcAft>
                <a:spcPts val="0"/>
              </a:spcAft>
              <a:buClr>
                <a:srgbClr val="EF53A5"/>
              </a:buClr>
              <a:buSzPts val="2240"/>
              <a:buFont typeface="Noto Sans Symbols"/>
              <a:buChar char="►"/>
            </a:pPr>
            <a:r>
              <a:rPr lang="en-US" sz="2000" b="0" i="0" u="none" strike="noStrike" cap="none" dirty="0">
                <a:latin typeface="Century Gothic"/>
                <a:ea typeface="Century Gothic"/>
                <a:cs typeface="Century Gothic"/>
                <a:sym typeface="Century Gothic"/>
              </a:rPr>
              <a:t>Pencils, Paper, Crayons, Glue Sticks, etc.</a:t>
            </a:r>
          </a:p>
          <a:p>
            <a:pPr marL="0" marR="0" lvl="3" indent="-142240" rtl="0">
              <a:spcBef>
                <a:spcPts val="1000"/>
              </a:spcBef>
              <a:spcAft>
                <a:spcPts val="0"/>
              </a:spcAft>
              <a:buClr>
                <a:srgbClr val="EF53A5"/>
              </a:buClr>
              <a:buSzPts val="2240"/>
              <a:buFont typeface="Noto Sans Symbols"/>
              <a:buChar char="►"/>
            </a:pPr>
            <a:r>
              <a:rPr lang="en-US" sz="2000" b="0" i="0" u="none" strike="noStrike" cap="none" dirty="0">
                <a:latin typeface="Century Gothic"/>
                <a:ea typeface="Century Gothic"/>
                <a:cs typeface="Century Gothic"/>
                <a:sym typeface="Century Gothic"/>
              </a:rPr>
              <a:t>3-spiral notebooks for </a:t>
            </a:r>
            <a:r>
              <a:rPr lang="en-US" sz="2000" dirty="0">
                <a:latin typeface="Century Gothic"/>
                <a:ea typeface="Century Gothic"/>
                <a:cs typeface="Century Gothic"/>
                <a:sym typeface="Century Gothic"/>
              </a:rPr>
              <a:t>ELA, Math and Science.</a:t>
            </a:r>
            <a:endParaRPr lang="en-US" sz="2000" b="0" i="0" u="none" strike="noStrike" cap="none" dirty="0">
              <a:latin typeface="Century Gothic"/>
              <a:ea typeface="Century Gothic"/>
              <a:cs typeface="Century Gothic"/>
              <a:sym typeface="Century Gothic"/>
            </a:endParaRPr>
          </a:p>
          <a:p>
            <a:pPr marL="0" marR="0" lvl="3" indent="-142240" rtl="0">
              <a:spcBef>
                <a:spcPts val="1000"/>
              </a:spcBef>
              <a:spcAft>
                <a:spcPts val="0"/>
              </a:spcAft>
              <a:buClr>
                <a:srgbClr val="EF53A5"/>
              </a:buClr>
              <a:buSzPts val="2240"/>
              <a:buFont typeface="Noto Sans Symbols"/>
              <a:buChar char="►"/>
            </a:pPr>
            <a:r>
              <a:rPr lang="en-US" sz="2000" dirty="0">
                <a:latin typeface="Century Gothic"/>
                <a:sym typeface="Century Gothic"/>
              </a:rPr>
              <a:t>Please pack a lip balm in your child’s backpack.</a:t>
            </a:r>
          </a:p>
          <a:p>
            <a:pPr marL="0" marR="0" lvl="3" indent="-142240" rtl="0">
              <a:spcBef>
                <a:spcPts val="1000"/>
              </a:spcBef>
              <a:spcAft>
                <a:spcPts val="0"/>
              </a:spcAft>
              <a:buClr>
                <a:srgbClr val="EF53A5"/>
              </a:buClr>
              <a:buSzPts val="2240"/>
              <a:buFont typeface="Noto Sans Symbols"/>
              <a:buChar char="►"/>
            </a:pPr>
            <a:r>
              <a:rPr lang="en-US" sz="2000" dirty="0">
                <a:latin typeface="Century Gothic"/>
                <a:sym typeface="Century Gothic"/>
              </a:rPr>
              <a:t> Please pack their sweaters as they do get cold throughout the day. </a:t>
            </a:r>
            <a:endParaRPr lang="en-US" sz="2000" dirty="0"/>
          </a:p>
        </p:txBody>
      </p:sp>
      <p:pic>
        <p:nvPicPr>
          <p:cNvPr id="243" name="Google Shape;243;p18" descr="aug08_gluestick3"/>
          <p:cNvPicPr preferRelativeResize="0"/>
          <p:nvPr/>
        </p:nvPicPr>
        <p:blipFill rotWithShape="1">
          <a:blip r:embed="rId3"/>
          <a:stretch/>
        </p:blipFill>
        <p:spPr>
          <a:xfrm>
            <a:off x="6546109" y="566469"/>
            <a:ext cx="2160136" cy="1944122"/>
          </a:xfrm>
          <a:prstGeom prst="rect">
            <a:avLst/>
          </a:prstGeom>
          <a:noFill/>
        </p:spPr>
      </p:pic>
      <p:pic>
        <p:nvPicPr>
          <p:cNvPr id="241" name="Google Shape;241;p18" descr="2029302"/>
          <p:cNvPicPr preferRelativeResize="0"/>
          <p:nvPr/>
        </p:nvPicPr>
        <p:blipFill rotWithShape="1">
          <a:blip r:embed="rId4"/>
          <a:stretch/>
        </p:blipFill>
        <p:spPr>
          <a:xfrm>
            <a:off x="3974084" y="2650302"/>
            <a:ext cx="2300424" cy="2257999"/>
          </a:xfrm>
          <a:prstGeom prst="rect">
            <a:avLst/>
          </a:prstGeom>
          <a:noFill/>
        </p:spPr>
      </p:pic>
      <p:pic>
        <p:nvPicPr>
          <p:cNvPr id="242" name="Google Shape;242;p18" descr="aug08_scissors3"/>
          <p:cNvPicPr preferRelativeResize="0"/>
          <p:nvPr/>
        </p:nvPicPr>
        <p:blipFill rotWithShape="1">
          <a:blip r:embed="rId5"/>
          <a:stretch/>
        </p:blipFill>
        <p:spPr>
          <a:xfrm rot="711461">
            <a:off x="6677280" y="4497114"/>
            <a:ext cx="1607025" cy="1443598"/>
          </a:xfrm>
          <a:prstGeom prst="rect">
            <a:avLst/>
          </a:prstGeom>
          <a:noFill/>
        </p:spPr>
      </p:pic>
      <p:sp>
        <p:nvSpPr>
          <p:cNvPr id="7" name="Rectangle 6">
            <a:extLst>
              <a:ext uri="{FF2B5EF4-FFF2-40B4-BE49-F238E27FC236}">
                <a16:creationId xmlns:a16="http://schemas.microsoft.com/office/drawing/2014/main" id="{65C13C88-E0A4-4F24-B7FB-41B18B0333C2}"/>
              </a:ext>
            </a:extLst>
          </p:cNvPr>
          <p:cNvSpPr/>
          <p:nvPr/>
        </p:nvSpPr>
        <p:spPr>
          <a:xfrm flipH="1" flipV="1">
            <a:off x="0" y="0"/>
            <a:ext cx="9144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48" name="Google Shape;248;p19"/>
          <p:cNvSpPr txBox="1">
            <a:spLocks noGrp="1"/>
          </p:cNvSpPr>
          <p:nvPr>
            <p:ph type="title"/>
          </p:nvPr>
        </p:nvSpPr>
        <p:spPr>
          <a:prstGeom prst="rect">
            <a:avLst/>
          </a:prstGeom>
        </p:spPr>
        <p:txBody>
          <a:bodyPr spcFirstLastPara="1" vert="horz" lIns="91440" tIns="45720" rIns="91440" bIns="45720" rtlCol="0" anchor="ctr" anchorCtr="0">
            <a:normAutofit/>
          </a:bodyPr>
          <a:lstStyle/>
          <a:p>
            <a:pPr marL="0" lvl="0" indent="0" defTabSz="914400">
              <a:spcAft>
                <a:spcPts val="0"/>
              </a:spcAft>
              <a:buClr>
                <a:srgbClr val="EEB1EC"/>
              </a:buClr>
              <a:buSzPts val="4500"/>
            </a:pPr>
            <a:r>
              <a:rPr lang="en-US" sz="4300" b="1" i="0" u="none" dirty="0">
                <a:latin typeface="Century Gothic" panose="020B0502020202020204" pitchFamily="34" charset="0"/>
                <a:sym typeface="Century Gothic"/>
              </a:rPr>
              <a:t>Classroom Donations</a:t>
            </a:r>
            <a:endParaRPr lang="en-US" sz="4300" dirty="0">
              <a:latin typeface="Century Gothic" panose="020B0502020202020204" pitchFamily="34" charset="0"/>
            </a:endParaRPr>
          </a:p>
        </p:txBody>
      </p:sp>
      <p:sp>
        <p:nvSpPr>
          <p:cNvPr id="249" name="Google Shape;249;p19"/>
          <p:cNvSpPr txBox="1"/>
          <p:nvPr/>
        </p:nvSpPr>
        <p:spPr>
          <a:xfrm>
            <a:off x="419100" y="1690690"/>
            <a:ext cx="4371973" cy="4583110"/>
          </a:xfrm>
          <a:prstGeom prst="rect">
            <a:avLst/>
          </a:prstGeom>
        </p:spPr>
        <p:txBody>
          <a:bodyPr spcFirstLastPara="1" vert="horz" lIns="91440" tIns="45720" rIns="91440" bIns="45720" rtlCol="0" anchorCtr="0">
            <a:normAutofit/>
          </a:bodyPr>
          <a:lstStyle/>
          <a:p>
            <a:pPr marL="0" marR="0" lvl="0" indent="-228600">
              <a:lnSpc>
                <a:spcPct val="90000"/>
              </a:lnSpc>
              <a:spcBef>
                <a:spcPts val="600"/>
              </a:spcBef>
              <a:spcAft>
                <a:spcPts val="0"/>
              </a:spcAft>
              <a:buClr>
                <a:schemeClr val="accent1"/>
              </a:buClr>
              <a:buSzPts val="2600"/>
              <a:buFont typeface="Arial" panose="020B0604020202020204" pitchFamily="34" charset="0"/>
              <a:buChar char="•"/>
            </a:pPr>
            <a:r>
              <a:rPr lang="en-US" sz="1900" dirty="0">
                <a:latin typeface="Century Gothic" panose="020B0502020202020204" pitchFamily="34" charset="0"/>
                <a:sym typeface="Century Gothic"/>
              </a:rPr>
              <a:t>White and (Pastel) Color Cardstock</a:t>
            </a:r>
          </a:p>
          <a:p>
            <a:pPr marL="0" marR="0" lvl="0" indent="-228600">
              <a:lnSpc>
                <a:spcPct val="90000"/>
              </a:lnSpc>
              <a:spcBef>
                <a:spcPts val="600"/>
              </a:spcBef>
              <a:spcAft>
                <a:spcPts val="0"/>
              </a:spcAft>
              <a:buClr>
                <a:schemeClr val="accent1"/>
              </a:buClr>
              <a:buSzPts val="2600"/>
              <a:buFont typeface="Arial" panose="020B0604020202020204" pitchFamily="34" charset="0"/>
              <a:buChar char="•"/>
            </a:pPr>
            <a:r>
              <a:rPr lang="en-US" sz="1900" dirty="0">
                <a:latin typeface="Century Gothic" panose="020B0502020202020204" pitchFamily="34" charset="0"/>
                <a:sym typeface="Century Gothic"/>
              </a:rPr>
              <a:t>Crayons/Color Pencils</a:t>
            </a:r>
          </a:p>
          <a:p>
            <a:pPr marL="0" marR="0" lvl="0" indent="-228600">
              <a:lnSpc>
                <a:spcPct val="90000"/>
              </a:lnSpc>
              <a:spcBef>
                <a:spcPts val="600"/>
              </a:spcBef>
              <a:spcAft>
                <a:spcPts val="0"/>
              </a:spcAft>
              <a:buClr>
                <a:schemeClr val="accent1"/>
              </a:buClr>
              <a:buSzPts val="2600"/>
              <a:buFont typeface="Arial" panose="020B0604020202020204" pitchFamily="34" charset="0"/>
              <a:buChar char="•"/>
            </a:pPr>
            <a:r>
              <a:rPr lang="en-US" sz="2000" dirty="0">
                <a:latin typeface="Century Gothic" panose="020B0502020202020204" pitchFamily="34" charset="0"/>
                <a:sym typeface="Century Gothic"/>
              </a:rPr>
              <a:t>Tissue Paper</a:t>
            </a:r>
            <a:r>
              <a:rPr lang="en-US" sz="2000" b="0" i="0" u="none" dirty="0">
                <a:latin typeface="Century Gothic" panose="020B0502020202020204" pitchFamily="34" charset="0"/>
                <a:sym typeface="Century Gothic"/>
              </a:rPr>
              <a:t> </a:t>
            </a:r>
          </a:p>
          <a:p>
            <a:pPr marL="285750" marR="0" lvl="0" indent="-285750">
              <a:lnSpc>
                <a:spcPct val="90000"/>
              </a:lnSpc>
              <a:spcBef>
                <a:spcPts val="600"/>
              </a:spcBef>
              <a:spcAft>
                <a:spcPts val="0"/>
              </a:spcAft>
              <a:buClr>
                <a:schemeClr val="accent1"/>
              </a:buClr>
              <a:buSzPts val="2600"/>
              <a:buFont typeface="Arial" panose="020B0604020202020204" pitchFamily="34" charset="0"/>
              <a:buChar char="•"/>
            </a:pPr>
            <a:r>
              <a:rPr lang="en-US" sz="2000" b="0" i="0" u="none" dirty="0">
                <a:latin typeface="Century Gothic" panose="020B0502020202020204" pitchFamily="34" charset="0"/>
                <a:sym typeface="Century Gothic"/>
              </a:rPr>
              <a:t>Pencils</a:t>
            </a:r>
          </a:p>
          <a:p>
            <a:pPr marL="285750" marR="0" lvl="0" indent="-285750">
              <a:lnSpc>
                <a:spcPct val="90000"/>
              </a:lnSpc>
              <a:spcBef>
                <a:spcPts val="600"/>
              </a:spcBef>
              <a:spcAft>
                <a:spcPts val="0"/>
              </a:spcAft>
              <a:buClr>
                <a:schemeClr val="accent1"/>
              </a:buClr>
              <a:buSzPts val="2600"/>
              <a:buFont typeface="Arial" panose="020B0604020202020204" pitchFamily="34" charset="0"/>
              <a:buChar char="•"/>
            </a:pPr>
            <a:r>
              <a:rPr lang="en-US" sz="2000" dirty="0">
                <a:latin typeface="Century Gothic" panose="020B0502020202020204" pitchFamily="34" charset="0"/>
                <a:sym typeface="Century Gothic"/>
              </a:rPr>
              <a:t>Kleenex</a:t>
            </a:r>
          </a:p>
          <a:p>
            <a:pPr marL="285750" marR="0" lvl="0" indent="-285750">
              <a:lnSpc>
                <a:spcPct val="90000"/>
              </a:lnSpc>
              <a:spcBef>
                <a:spcPts val="600"/>
              </a:spcBef>
              <a:spcAft>
                <a:spcPts val="0"/>
              </a:spcAft>
              <a:buClr>
                <a:schemeClr val="accent1"/>
              </a:buClr>
              <a:buSzPts val="2600"/>
              <a:buFont typeface="Arial" panose="020B0604020202020204" pitchFamily="34" charset="0"/>
              <a:buChar char="•"/>
            </a:pPr>
            <a:r>
              <a:rPr lang="en-US" sz="2000" b="0" i="0" u="none" dirty="0">
                <a:latin typeface="Century Gothic" panose="020B0502020202020204" pitchFamily="34" charset="0"/>
                <a:sym typeface="Century Gothic"/>
              </a:rPr>
              <a:t>Wet Wipes (hands) &amp; Clorox Wipes (classroom)</a:t>
            </a:r>
          </a:p>
          <a:p>
            <a:pPr marL="285750" marR="0" lvl="0" indent="-285750">
              <a:lnSpc>
                <a:spcPct val="90000"/>
              </a:lnSpc>
              <a:spcBef>
                <a:spcPts val="600"/>
              </a:spcBef>
              <a:spcAft>
                <a:spcPts val="0"/>
              </a:spcAft>
              <a:buClr>
                <a:schemeClr val="accent1"/>
              </a:buClr>
              <a:buSzPts val="2600"/>
              <a:buFont typeface="Arial" panose="020B0604020202020204" pitchFamily="34" charset="0"/>
              <a:buChar char="•"/>
            </a:pPr>
            <a:r>
              <a:rPr lang="en-US" sz="2000" dirty="0">
                <a:latin typeface="Century Gothic" panose="020B0502020202020204" pitchFamily="34" charset="0"/>
                <a:sym typeface="Century Gothic"/>
              </a:rPr>
              <a:t>Amazon Gift Cards</a:t>
            </a:r>
            <a:endParaRPr lang="en-US" sz="2000" b="0" i="0" u="none" dirty="0">
              <a:latin typeface="Century Gothic" panose="020B0502020202020204" pitchFamily="34" charset="0"/>
              <a:sym typeface="Century Gothic"/>
            </a:endParaRPr>
          </a:p>
          <a:p>
            <a:pPr marL="285750" marR="0" lvl="0" indent="-285750">
              <a:lnSpc>
                <a:spcPct val="90000"/>
              </a:lnSpc>
              <a:spcBef>
                <a:spcPts val="600"/>
              </a:spcBef>
              <a:spcAft>
                <a:spcPts val="0"/>
              </a:spcAft>
              <a:buClr>
                <a:schemeClr val="accent1"/>
              </a:buClr>
              <a:buSzPts val="2600"/>
              <a:buFont typeface="Arial" panose="020B0604020202020204" pitchFamily="34" charset="0"/>
              <a:buChar char="•"/>
            </a:pPr>
            <a:r>
              <a:rPr lang="en-US" sz="2000" dirty="0">
                <a:latin typeface="Century Gothic" panose="020B0502020202020204" pitchFamily="34" charset="0"/>
                <a:sym typeface="Century Gothic"/>
              </a:rPr>
              <a:t>Amazon Wish List</a:t>
            </a:r>
          </a:p>
          <a:p>
            <a:pPr marL="742950" lvl="1" indent="-285750">
              <a:lnSpc>
                <a:spcPct val="90000"/>
              </a:lnSpc>
              <a:spcBef>
                <a:spcPts val="600"/>
              </a:spcBef>
              <a:buClr>
                <a:schemeClr val="accent1"/>
              </a:buClr>
              <a:buSzPts val="2600"/>
              <a:buFont typeface="Arial" panose="020B0604020202020204" pitchFamily="34" charset="0"/>
              <a:buChar char="•"/>
            </a:pPr>
            <a:r>
              <a:rPr lang="en-US" sz="1700" b="0" i="0" u="none" dirty="0">
                <a:sym typeface="Comic Sans MS"/>
                <a:hlinkClick r:id="rId3"/>
              </a:rPr>
              <a:t>https://www.amazon.com/hz/wishlist/ls/23PLD8PZ3AKGY?ref_=wl_share</a:t>
            </a:r>
            <a:endParaRPr lang="en-US" sz="1700" b="0" i="0" u="none" dirty="0">
              <a:sym typeface="Comic Sans MS"/>
            </a:endParaRPr>
          </a:p>
          <a:p>
            <a:pPr marL="0" marR="0" lvl="0" indent="-228600">
              <a:lnSpc>
                <a:spcPct val="90000"/>
              </a:lnSpc>
              <a:spcBef>
                <a:spcPts val="0"/>
              </a:spcBef>
              <a:spcAft>
                <a:spcPts val="0"/>
              </a:spcAft>
              <a:buFont typeface="Arial" panose="020B0604020202020204" pitchFamily="34" charset="0"/>
              <a:buChar char="•"/>
            </a:pPr>
            <a:endParaRPr lang="en-US" sz="1700" b="0" i="0" u="none" dirty="0">
              <a:sym typeface="Comic Sans MS"/>
            </a:endParaRPr>
          </a:p>
        </p:txBody>
      </p:sp>
      <p:pic>
        <p:nvPicPr>
          <p:cNvPr id="250" name="Google Shape;250;p19" descr="Image result for school supply clip art"/>
          <p:cNvPicPr preferRelativeResize="0"/>
          <p:nvPr/>
        </p:nvPicPr>
        <p:blipFill rotWithShape="1">
          <a:blip r:embed="rId4"/>
          <a:srcRect l="16976" r="29749" b="2"/>
          <a:stretch/>
        </p:blipFill>
        <p:spPr>
          <a:xfrm>
            <a:off x="4791074" y="1452470"/>
            <a:ext cx="3172557"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p:spPr>
      </p:pic>
      <p:sp>
        <p:nvSpPr>
          <p:cNvPr id="5" name="Rectangle 4">
            <a:extLst>
              <a:ext uri="{FF2B5EF4-FFF2-40B4-BE49-F238E27FC236}">
                <a16:creationId xmlns:a16="http://schemas.microsoft.com/office/drawing/2014/main" id="{1E8D0022-BC76-49D1-B457-6741174C4A4E}"/>
              </a:ext>
            </a:extLst>
          </p:cNvPr>
          <p:cNvSpPr/>
          <p:nvPr/>
        </p:nvSpPr>
        <p:spPr>
          <a:xfrm flipH="1" flipV="1">
            <a:off x="45720" y="-1"/>
            <a:ext cx="90982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F246-CE22-C393-AF90-CECCB6D72D34}"/>
              </a:ext>
            </a:extLst>
          </p:cNvPr>
          <p:cNvSpPr>
            <a:spLocks noGrp="1"/>
          </p:cNvSpPr>
          <p:nvPr>
            <p:ph type="title"/>
          </p:nvPr>
        </p:nvSpPr>
        <p:spPr>
          <a:xfrm>
            <a:off x="628650" y="64273"/>
            <a:ext cx="7886700" cy="1033008"/>
          </a:xfrm>
        </p:spPr>
        <p:txBody>
          <a:bodyPr>
            <a:normAutofit/>
          </a:bodyPr>
          <a:lstStyle/>
          <a:p>
            <a:pPr algn="ctr"/>
            <a:r>
              <a:rPr lang="en-US" sz="5400" dirty="0">
                <a:latin typeface="Amasis MT Pro Black" panose="020B0604020202020204" pitchFamily="18" charset="0"/>
              </a:rPr>
              <a:t>PTO</a:t>
            </a:r>
          </a:p>
        </p:txBody>
      </p:sp>
      <p:pic>
        <p:nvPicPr>
          <p:cNvPr id="5" name="Content Placeholder 4" descr="A white poster with blue text and red and black letters&#10;&#10;Description automatically generated">
            <a:extLst>
              <a:ext uri="{FF2B5EF4-FFF2-40B4-BE49-F238E27FC236}">
                <a16:creationId xmlns:a16="http://schemas.microsoft.com/office/drawing/2014/main" id="{F1D29ACF-FE8E-BB78-ABDC-CB54F3F4CD3A}"/>
              </a:ext>
            </a:extLst>
          </p:cNvPr>
          <p:cNvPicPr>
            <a:picLocks noGrp="1" noChangeAspect="1"/>
          </p:cNvPicPr>
          <p:nvPr>
            <p:ph idx="1"/>
          </p:nvPr>
        </p:nvPicPr>
        <p:blipFill rotWithShape="1">
          <a:blip r:embed="rId2"/>
          <a:srcRect t="2866"/>
          <a:stretch/>
        </p:blipFill>
        <p:spPr>
          <a:xfrm>
            <a:off x="373742" y="1095284"/>
            <a:ext cx="3991054" cy="5647267"/>
          </a:xfrm>
          <a:ln w="28575">
            <a:solidFill>
              <a:schemeClr val="tx1"/>
            </a:solidFill>
          </a:ln>
        </p:spPr>
      </p:pic>
      <p:pic>
        <p:nvPicPr>
          <p:cNvPr id="7" name="Picture 6" descr="A close-up of a form&#10;&#10;Description automatically generated">
            <a:extLst>
              <a:ext uri="{FF2B5EF4-FFF2-40B4-BE49-F238E27FC236}">
                <a16:creationId xmlns:a16="http://schemas.microsoft.com/office/drawing/2014/main" id="{20FF0FD1-7B8A-4B78-4ED7-937BEA129694}"/>
              </a:ext>
            </a:extLst>
          </p:cNvPr>
          <p:cNvPicPr>
            <a:picLocks noChangeAspect="1"/>
          </p:cNvPicPr>
          <p:nvPr/>
        </p:nvPicPr>
        <p:blipFill>
          <a:blip r:embed="rId3"/>
          <a:stretch>
            <a:fillRect/>
          </a:stretch>
        </p:blipFill>
        <p:spPr>
          <a:xfrm>
            <a:off x="4768475" y="1044109"/>
            <a:ext cx="3895646" cy="5749618"/>
          </a:xfrm>
          <a:prstGeom prst="rect">
            <a:avLst/>
          </a:prstGeom>
        </p:spPr>
      </p:pic>
      <p:sp>
        <p:nvSpPr>
          <p:cNvPr id="3" name="Rectangle 2">
            <a:extLst>
              <a:ext uri="{FF2B5EF4-FFF2-40B4-BE49-F238E27FC236}">
                <a16:creationId xmlns:a16="http://schemas.microsoft.com/office/drawing/2014/main" id="{F12CEC8F-FA9E-0517-70C3-FCD07841CD3A}"/>
              </a:ext>
            </a:extLst>
          </p:cNvPr>
          <p:cNvSpPr/>
          <p:nvPr/>
        </p:nvSpPr>
        <p:spPr>
          <a:xfrm flipH="1" flipV="1">
            <a:off x="0" y="0"/>
            <a:ext cx="9144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033479"/>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F246-CE22-C393-AF90-CECCB6D72D34}"/>
              </a:ext>
            </a:extLst>
          </p:cNvPr>
          <p:cNvSpPr>
            <a:spLocks noGrp="1"/>
          </p:cNvSpPr>
          <p:nvPr>
            <p:ph type="title"/>
          </p:nvPr>
        </p:nvSpPr>
        <p:spPr>
          <a:xfrm>
            <a:off x="628650" y="64273"/>
            <a:ext cx="7886700" cy="1033008"/>
          </a:xfrm>
        </p:spPr>
        <p:txBody>
          <a:bodyPr>
            <a:normAutofit/>
          </a:bodyPr>
          <a:lstStyle/>
          <a:p>
            <a:pPr algn="ctr"/>
            <a:r>
              <a:rPr lang="en-US" sz="5400" dirty="0">
                <a:latin typeface="Amasis MT Pro Black" panose="020B0604020202020204" pitchFamily="18" charset="0"/>
              </a:rPr>
              <a:t>PTO</a:t>
            </a:r>
          </a:p>
        </p:txBody>
      </p:sp>
      <p:sp>
        <p:nvSpPr>
          <p:cNvPr id="3" name="Rectangle 2">
            <a:extLst>
              <a:ext uri="{FF2B5EF4-FFF2-40B4-BE49-F238E27FC236}">
                <a16:creationId xmlns:a16="http://schemas.microsoft.com/office/drawing/2014/main" id="{F12CEC8F-FA9E-0517-70C3-FCD07841CD3A}"/>
              </a:ext>
            </a:extLst>
          </p:cNvPr>
          <p:cNvSpPr/>
          <p:nvPr/>
        </p:nvSpPr>
        <p:spPr>
          <a:xfrm flipH="1" flipV="1">
            <a:off x="0" y="0"/>
            <a:ext cx="9144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98C230F8-49E6-61CE-1228-7EB1DD2CACF7}"/>
              </a:ext>
            </a:extLst>
          </p:cNvPr>
          <p:cNvSpPr>
            <a:spLocks noChangeArrowheads="1"/>
          </p:cNvSpPr>
          <p:nvPr/>
        </p:nvSpPr>
        <p:spPr bwMode="auto">
          <a:xfrm>
            <a:off x="464343" y="939614"/>
            <a:ext cx="8186737" cy="56938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Century Gothic" panose="020B0502020202020204" pitchFamily="34" charset="0"/>
                <a:cs typeface="Segoe UI" panose="020B0502040204020203" pitchFamily="34" charset="0"/>
              </a:rPr>
              <a:t>Follow Cal Aero PTO online:</a:t>
            </a:r>
            <a:endParaRPr kumimoji="0" lang="en-US" altLang="en-US" sz="105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Century Gothic" panose="020B0502020202020204" pitchFamily="34" charset="0"/>
                <a:cs typeface="Segoe UI" panose="020B0502040204020203" pitchFamily="34" charset="0"/>
              </a:rPr>
              <a:t>Facebook </a:t>
            </a:r>
            <a:endParaRPr kumimoji="0" lang="en-US" altLang="en-US" sz="6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accent1"/>
                </a:solidFill>
                <a:effectLst/>
                <a:latin typeface="Century Gothic" panose="020B0502020202020204"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https://www.facebook.com/calaeropto</a:t>
            </a:r>
            <a:endParaRPr kumimoji="0" lang="en-US" altLang="en-US" sz="600" b="0" i="0" u="none" strike="noStrike" cap="none" normalizeH="0" baseline="0" dirty="0">
              <a:ln>
                <a:noFill/>
              </a:ln>
              <a:solidFill>
                <a:schemeClr val="accent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Century Gothic" panose="020B0502020202020204" pitchFamily="34" charset="0"/>
                <a:cs typeface="Segoe UI" panose="020B0502040204020203" pitchFamily="34" charset="0"/>
              </a:rPr>
              <a:t>Instagram</a:t>
            </a:r>
            <a:endParaRPr kumimoji="0" lang="en-US" altLang="en-US" sz="6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accent1"/>
                </a:solidFill>
                <a:effectLst/>
                <a:latin typeface="Century Gothic" panose="020B0502020202020204"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https://www.instagram.com/calaeropto/</a:t>
            </a:r>
            <a:endParaRPr kumimoji="0" lang="en-US" altLang="en-US" sz="1200" b="0" i="0" u="none" strike="noStrike" cap="none" normalizeH="0" baseline="0" dirty="0">
              <a:ln>
                <a:noFill/>
              </a:ln>
              <a:solidFill>
                <a:schemeClr val="accent1"/>
              </a:solidFill>
              <a:effectLst/>
              <a:latin typeface="Century Gothic" panose="020B0502020202020204"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dirty="0">
              <a:solidFill>
                <a:schemeClr val="accent1"/>
              </a:solidFill>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effectLst/>
                <a:latin typeface="Century Gothic" panose="020B0502020202020204" pitchFamily="34" charset="0"/>
                <a:cs typeface="Segoe UI" panose="020B0502040204020203" pitchFamily="34" charset="0"/>
              </a:rPr>
              <a:t>Get involved!</a:t>
            </a:r>
            <a:endParaRPr kumimoji="0" lang="en-US" altLang="en-US" sz="800" b="0" i="0" u="sng"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entury Gothic" panose="020B0502020202020204" pitchFamily="34" charset="0"/>
                <a:cs typeface="Segoe UI" panose="020B0502040204020203" pitchFamily="34" charset="0"/>
              </a:rPr>
              <a:t>If you want to participate, here's how:</a:t>
            </a:r>
            <a:endParaRPr kumimoji="0" lang="en-US" altLang="en-US" sz="6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entury Gothic" panose="020B0502020202020204" pitchFamily="34" charset="0"/>
                <a:cs typeface="Segoe UI" panose="020B0502040204020203" pitchFamily="34" charset="0"/>
              </a:rPr>
              <a:t> </a:t>
            </a:r>
            <a:endParaRPr kumimoji="0" lang="en-US" altLang="en-US" sz="6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effectLst/>
                <a:latin typeface="Century Gothic" panose="020B0502020202020204" pitchFamily="34" charset="0"/>
                <a:cs typeface="Segoe UI" panose="020B0502040204020203" pitchFamily="34" charset="0"/>
              </a:rPr>
              <a:t>Sign up to be a room parent</a:t>
            </a:r>
            <a:endParaRPr kumimoji="0" lang="en-US" altLang="en-US" sz="8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entury Gothic" panose="020B0502020202020204" pitchFamily="34" charset="0"/>
                <a:cs typeface="Segoe UI" panose="020B0502040204020203" pitchFamily="34" charset="0"/>
              </a:rPr>
              <a:t>Room parents work closely with PTO to put on events for the school and communicate information back to other parents.</a:t>
            </a:r>
            <a:endParaRPr kumimoji="0" lang="en-US" altLang="en-US" sz="6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Century Gothic" panose="020B0502020202020204" pitchFamily="34" charset="0"/>
                <a:cs typeface="Segoe UI" panose="020B0502040204020203" pitchFamily="34" charset="0"/>
              </a:rPr>
              <a:t> </a:t>
            </a:r>
            <a:endParaRPr kumimoji="0" lang="en-US" altLang="en-US" sz="8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effectLst/>
                <a:latin typeface="Century Gothic" panose="020B0502020202020204" pitchFamily="34" charset="0"/>
                <a:cs typeface="Segoe UI" panose="020B0502040204020203" pitchFamily="34" charset="0"/>
              </a:rPr>
              <a:t>Be on the lookout for the PTO Membership Drive</a:t>
            </a:r>
            <a:endParaRPr kumimoji="0" lang="en-US" altLang="en-US" sz="8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entury Gothic" panose="020B0502020202020204" pitchFamily="34" charset="0"/>
                <a:cs typeface="Segoe UI" panose="020B0502040204020203" pitchFamily="34" charset="0"/>
              </a:rPr>
              <a:t>The annual PTO Membership Drive will start in August with fun prize giveaways, including t-shirts and water bottles!  Classes with over 80% membership participation will receive a party!  Please donate what you can to support extracurricular activities on campus!</a:t>
            </a:r>
            <a:endParaRPr kumimoji="0" lang="en-US" altLang="en-US" sz="6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entury Gothic" panose="020B0502020202020204" pitchFamily="34" charset="0"/>
                <a:cs typeface="Segoe UI" panose="020B0502040204020203" pitchFamily="34" charset="0"/>
              </a:rPr>
              <a:t> </a:t>
            </a:r>
            <a:endParaRPr kumimoji="0" lang="en-US" altLang="en-US" sz="6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effectLst/>
                <a:latin typeface="Century Gothic" panose="020B0502020202020204" pitchFamily="34" charset="0"/>
                <a:cs typeface="Segoe UI" panose="020B0502040204020203" pitchFamily="34" charset="0"/>
              </a:rPr>
              <a:t>Come to the next meeting!</a:t>
            </a:r>
            <a:endParaRPr kumimoji="0" lang="en-US" altLang="en-US" sz="8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entury Gothic" panose="020B0502020202020204" pitchFamily="34" charset="0"/>
                <a:cs typeface="Segoe UI" panose="020B0502040204020203" pitchFamily="34" charset="0"/>
              </a:rPr>
              <a:t>The next PTO meeting will be on</a:t>
            </a:r>
            <a:r>
              <a:rPr kumimoji="0" lang="en-US" altLang="en-US" sz="1200" b="1" i="0" u="none" strike="noStrike" cap="none" normalizeH="0" baseline="0" dirty="0">
                <a:ln>
                  <a:noFill/>
                </a:ln>
                <a:effectLst/>
                <a:latin typeface="Century Gothic" panose="020B0502020202020204" pitchFamily="34" charset="0"/>
                <a:cs typeface="Segoe UI" panose="020B0502040204020203" pitchFamily="34" charset="0"/>
              </a:rPr>
              <a:t> TUESDAY, August 13th at 6:30pm</a:t>
            </a:r>
            <a:r>
              <a:rPr kumimoji="0" lang="en-US" altLang="en-US" sz="1200" b="0" i="0" u="none" strike="noStrike" cap="none" normalizeH="0" baseline="0" dirty="0">
                <a:ln>
                  <a:noFill/>
                </a:ln>
                <a:effectLst/>
                <a:latin typeface="Century Gothic" panose="020B0502020202020204" pitchFamily="34" charset="0"/>
                <a:cs typeface="Segoe UI" panose="020B0502040204020203" pitchFamily="34" charset="0"/>
              </a:rPr>
              <a:t>, at the Parkhouse Movie Theater.  </a:t>
            </a:r>
            <a:endParaRPr kumimoji="0" lang="en-US" altLang="en-US" sz="6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entury Gothic" panose="020B0502020202020204" pitchFamily="34" charset="0"/>
                <a:cs typeface="Segoe UI" panose="020B0502040204020203" pitchFamily="34" charset="0"/>
              </a:rPr>
              <a:t> </a:t>
            </a:r>
            <a:endParaRPr kumimoji="0" lang="en-US" altLang="en-US" sz="6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effectLst/>
                <a:latin typeface="Century Gothic" panose="020B0502020202020204" pitchFamily="34" charset="0"/>
                <a:cs typeface="Segoe UI" panose="020B0502040204020203" pitchFamily="34" charset="0"/>
              </a:rPr>
              <a:t>Spirit Wear</a:t>
            </a:r>
            <a:endParaRPr kumimoji="0" lang="en-US" altLang="en-US" sz="800" b="0" i="0" u="sng"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entury Gothic" panose="020B0502020202020204" pitchFamily="34" charset="0"/>
                <a:cs typeface="Segoe UI" panose="020B0502040204020203" pitchFamily="34" charset="0"/>
              </a:rPr>
              <a:t>Go back to the gym tonight to get your Cal Aero Spirit Wear for Spirit Day Fridays!</a:t>
            </a:r>
            <a:endParaRPr kumimoji="0" lang="en-US" altLang="en-US" sz="6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entury Gothic" panose="020B0502020202020204" pitchFamily="34" charset="0"/>
                <a:cs typeface="Segoe UI" panose="020B0502040204020203" pitchFamily="34" charset="0"/>
              </a:rPr>
              <a:t> </a:t>
            </a:r>
            <a:endParaRPr kumimoji="0" lang="en-US" altLang="en-US" sz="6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a:ln>
                  <a:noFill/>
                </a:ln>
                <a:effectLst/>
                <a:latin typeface="Century Gothic" panose="020B0502020202020204" pitchFamily="34" charset="0"/>
                <a:cs typeface="Segoe UI" panose="020B0502040204020203" pitchFamily="34" charset="0"/>
              </a:rPr>
              <a:t>Questions or Concerns?</a:t>
            </a:r>
            <a:endParaRPr kumimoji="0" lang="en-US" altLang="en-US" sz="900" b="0" i="0" u="sng"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entury Gothic" panose="020B0502020202020204" pitchFamily="34" charset="0"/>
                <a:cs typeface="Segoe UI" panose="020B0502040204020203" pitchFamily="34" charset="0"/>
              </a:rPr>
              <a:t>Email us at </a:t>
            </a:r>
            <a:r>
              <a:rPr kumimoji="0" lang="en-US" altLang="en-US" sz="1200" b="0" i="0" u="none" strike="noStrike" cap="none" normalizeH="0" baseline="0" dirty="0">
                <a:ln>
                  <a:noFill/>
                </a:ln>
                <a:solidFill>
                  <a:schemeClr val="accent1"/>
                </a:solidFill>
                <a:effectLst/>
                <a:latin typeface="Century Gothic" panose="020B050202020202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calaeropto@gmail.com</a:t>
            </a:r>
            <a:endParaRPr kumimoji="0" lang="en-US" altLang="en-US" sz="600" b="0" i="0" u="none" strike="noStrike" cap="none" normalizeH="0" baseline="0" dirty="0">
              <a:ln>
                <a:noFill/>
              </a:ln>
              <a:solidFill>
                <a:schemeClr val="accent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entury Gothic" panose="020B0502020202020204" pitchFamily="34" charset="0"/>
                <a:cs typeface="Segoe UI" panose="020B0502040204020203" pitchFamily="34" charset="0"/>
              </a:rPr>
              <a:t>PTO President: Brandy Jones</a:t>
            </a:r>
            <a:r>
              <a:rPr kumimoji="0" lang="en-US" altLang="en-US" sz="1200" b="0" i="0" u="none" strike="noStrike" cap="none" normalizeH="0" baseline="0" dirty="0">
                <a:ln>
                  <a:noFill/>
                </a:ln>
                <a:effectLst/>
                <a:latin typeface="Century Gothic" panose="020B0502020202020204" pitchFamily="34" charset="0"/>
                <a:cs typeface="Calibri" panose="020F0502020204030204" pitchFamily="34" charset="0"/>
              </a:rPr>
              <a:t> </a:t>
            </a:r>
            <a:endParaRPr kumimoji="0" lang="en-US" altLang="en-US" sz="1800" b="0" i="0" u="none" strike="noStrike" cap="none" normalizeH="0" baseline="0" dirty="0">
              <a:ln>
                <a:noFill/>
              </a:ln>
              <a:effectLst/>
              <a:latin typeface="Century Gothic" panose="020B0502020202020204" pitchFamily="34" charset="0"/>
            </a:endParaRPr>
          </a:p>
        </p:txBody>
      </p:sp>
      <p:pic>
        <p:nvPicPr>
          <p:cNvPr id="9" name="Picture 8">
            <a:extLst>
              <a:ext uri="{FF2B5EF4-FFF2-40B4-BE49-F238E27FC236}">
                <a16:creationId xmlns:a16="http://schemas.microsoft.com/office/drawing/2014/main" id="{8FAEC903-A2A6-E186-F541-5E60BA7F1B09}"/>
              </a:ext>
            </a:extLst>
          </p:cNvPr>
          <p:cNvPicPr>
            <a:picLocks noChangeAspect="1"/>
          </p:cNvPicPr>
          <p:nvPr/>
        </p:nvPicPr>
        <p:blipFill>
          <a:blip r:embed="rId5"/>
          <a:stretch>
            <a:fillRect/>
          </a:stretch>
        </p:blipFill>
        <p:spPr>
          <a:xfrm>
            <a:off x="5186362" y="924535"/>
            <a:ext cx="1750219" cy="1750219"/>
          </a:xfrm>
          <a:prstGeom prst="rect">
            <a:avLst/>
          </a:prstGeom>
        </p:spPr>
      </p:pic>
      <p:pic>
        <p:nvPicPr>
          <p:cNvPr id="10" name="Picture 9">
            <a:extLst>
              <a:ext uri="{FF2B5EF4-FFF2-40B4-BE49-F238E27FC236}">
                <a16:creationId xmlns:a16="http://schemas.microsoft.com/office/drawing/2014/main" id="{92C8D47C-8C5E-F2C8-3428-596019CE3E2B}"/>
              </a:ext>
            </a:extLst>
          </p:cNvPr>
          <p:cNvPicPr>
            <a:picLocks noChangeAspect="1"/>
          </p:cNvPicPr>
          <p:nvPr/>
        </p:nvPicPr>
        <p:blipFill>
          <a:blip r:embed="rId6"/>
          <a:stretch>
            <a:fillRect/>
          </a:stretch>
        </p:blipFill>
        <p:spPr>
          <a:xfrm>
            <a:off x="7200900" y="1463241"/>
            <a:ext cx="1807369" cy="1807369"/>
          </a:xfrm>
          <a:prstGeom prst="rect">
            <a:avLst/>
          </a:prstGeom>
        </p:spPr>
      </p:pic>
      <p:sp>
        <p:nvSpPr>
          <p:cNvPr id="11" name="TextBox 10">
            <a:extLst>
              <a:ext uri="{FF2B5EF4-FFF2-40B4-BE49-F238E27FC236}">
                <a16:creationId xmlns:a16="http://schemas.microsoft.com/office/drawing/2014/main" id="{F4B002D2-4102-E876-3439-7DE1AA01D71C}"/>
              </a:ext>
            </a:extLst>
          </p:cNvPr>
          <p:cNvSpPr txBox="1"/>
          <p:nvPr/>
        </p:nvSpPr>
        <p:spPr>
          <a:xfrm>
            <a:off x="5463181" y="2490088"/>
            <a:ext cx="1196579" cy="369332"/>
          </a:xfrm>
          <a:prstGeom prst="rect">
            <a:avLst/>
          </a:prstGeom>
          <a:noFill/>
        </p:spPr>
        <p:txBody>
          <a:bodyPr wrap="square" rtlCol="0">
            <a:spAutoFit/>
          </a:bodyPr>
          <a:lstStyle/>
          <a:p>
            <a:pPr algn="ctr"/>
            <a:r>
              <a:rPr lang="en-US" dirty="0"/>
              <a:t>Facebook</a:t>
            </a:r>
          </a:p>
        </p:txBody>
      </p:sp>
      <p:sp>
        <p:nvSpPr>
          <p:cNvPr id="12" name="TextBox 11">
            <a:extLst>
              <a:ext uri="{FF2B5EF4-FFF2-40B4-BE49-F238E27FC236}">
                <a16:creationId xmlns:a16="http://schemas.microsoft.com/office/drawing/2014/main" id="{2E07BA42-D1BD-7A90-1C50-2DB3830DD249}"/>
              </a:ext>
            </a:extLst>
          </p:cNvPr>
          <p:cNvSpPr txBox="1"/>
          <p:nvPr/>
        </p:nvSpPr>
        <p:spPr>
          <a:xfrm>
            <a:off x="7272338" y="1161554"/>
            <a:ext cx="1607343" cy="369332"/>
          </a:xfrm>
          <a:prstGeom prst="rect">
            <a:avLst/>
          </a:prstGeom>
          <a:noFill/>
        </p:spPr>
        <p:txBody>
          <a:bodyPr wrap="square" rtlCol="0">
            <a:spAutoFit/>
          </a:bodyPr>
          <a:lstStyle/>
          <a:p>
            <a:pPr algn="ctr"/>
            <a:r>
              <a:rPr lang="en-US" dirty="0"/>
              <a:t>Instagram</a:t>
            </a:r>
          </a:p>
        </p:txBody>
      </p:sp>
      <p:sp>
        <p:nvSpPr>
          <p:cNvPr id="13" name="TextBox 12">
            <a:extLst>
              <a:ext uri="{FF2B5EF4-FFF2-40B4-BE49-F238E27FC236}">
                <a16:creationId xmlns:a16="http://schemas.microsoft.com/office/drawing/2014/main" id="{207A3CBC-1890-F0E9-310A-5E4211C79219}"/>
              </a:ext>
            </a:extLst>
          </p:cNvPr>
          <p:cNvSpPr txBox="1"/>
          <p:nvPr/>
        </p:nvSpPr>
        <p:spPr>
          <a:xfrm>
            <a:off x="4484914" y="6139543"/>
            <a:ext cx="4394767" cy="646331"/>
          </a:xfrm>
          <a:prstGeom prst="rect">
            <a:avLst/>
          </a:prstGeom>
          <a:noFill/>
        </p:spPr>
        <p:txBody>
          <a:bodyPr wrap="square" rtlCol="0">
            <a:spAutoFit/>
          </a:bodyPr>
          <a:lstStyle/>
          <a:p>
            <a:r>
              <a:rPr lang="en-US" dirty="0">
                <a:hlinkClick r:id="rId7"/>
              </a:rPr>
              <a:t>https://www.chino.k12.ca.us/Page/53048</a:t>
            </a:r>
            <a:endParaRPr lang="en-US" dirty="0"/>
          </a:p>
          <a:p>
            <a:endParaRPr lang="en-US" dirty="0"/>
          </a:p>
        </p:txBody>
      </p:sp>
    </p:spTree>
    <p:extLst>
      <p:ext uri="{BB962C8B-B14F-4D97-AF65-F5344CB8AC3E}">
        <p14:creationId xmlns:p14="http://schemas.microsoft.com/office/powerpoint/2010/main" val="3537962555"/>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5"/>
        <p:cNvGrpSpPr/>
        <p:nvPr/>
      </p:nvGrpSpPr>
      <p:grpSpPr>
        <a:xfrm>
          <a:off x="0" y="0"/>
          <a:ext cx="0" cy="0"/>
          <a:chOff x="0" y="0"/>
          <a:chExt cx="0" cy="0"/>
        </a:xfrm>
      </p:grpSpPr>
      <p:pic>
        <p:nvPicPr>
          <p:cNvPr id="258" name="Google Shape;258;p20" descr="Image result for parent conference clip art"/>
          <p:cNvPicPr preferRelativeResize="0"/>
          <p:nvPr/>
        </p:nvPicPr>
        <p:blipFill rotWithShape="1">
          <a:blip r:embed="rId3"/>
          <a:stretch/>
        </p:blipFill>
        <p:spPr>
          <a:xfrm>
            <a:off x="1844802" y="185682"/>
            <a:ext cx="5170932" cy="2223500"/>
          </a:xfrm>
          <a:prstGeom prst="rect">
            <a:avLst/>
          </a:prstGeom>
          <a:noFill/>
        </p:spPr>
      </p:pic>
      <p:sp>
        <p:nvSpPr>
          <p:cNvPr id="257" name="Google Shape;257;p20"/>
          <p:cNvSpPr txBox="1">
            <a:spLocks noGrp="1"/>
          </p:cNvSpPr>
          <p:nvPr>
            <p:ph idx="1"/>
          </p:nvPr>
        </p:nvSpPr>
        <p:spPr>
          <a:xfrm>
            <a:off x="804333" y="2594865"/>
            <a:ext cx="7984067" cy="4077453"/>
          </a:xfrm>
          <a:prstGeom prst="rect">
            <a:avLst/>
          </a:prstGeom>
        </p:spPr>
        <p:txBody>
          <a:bodyPr spcFirstLastPara="1" lIns="91425" tIns="45700" rIns="91425" bIns="45700" anchor="t" anchorCtr="0">
            <a:normAutofit/>
          </a:bodyPr>
          <a:lstStyle/>
          <a:p>
            <a:pPr marL="342900" marR="0" lvl="0" indent="-342900" rtl="0">
              <a:spcBef>
                <a:spcPts val="0"/>
              </a:spcBef>
              <a:spcAft>
                <a:spcPts val="0"/>
              </a:spcAft>
              <a:buClr>
                <a:srgbClr val="EF53A5"/>
              </a:buClr>
              <a:buSzPts val="2240"/>
              <a:buFont typeface="Noto Sans Symbols"/>
              <a:buChar char="►"/>
            </a:pPr>
            <a:r>
              <a:rPr lang="en-US" sz="2400" b="0" i="0" u="none" dirty="0">
                <a:latin typeface="Century Gothic"/>
                <a:ea typeface="Century Gothic"/>
                <a:cs typeface="Century Gothic"/>
                <a:sym typeface="Century Gothic"/>
              </a:rPr>
              <a:t>Parent-Teacher Conferences are coming up. </a:t>
            </a:r>
          </a:p>
          <a:p>
            <a:pPr marL="342900" marR="0" lvl="0" indent="-342900" rtl="0">
              <a:spcBef>
                <a:spcPts val="0"/>
              </a:spcBef>
              <a:spcAft>
                <a:spcPts val="0"/>
              </a:spcAft>
              <a:buClr>
                <a:srgbClr val="EF53A5"/>
              </a:buClr>
              <a:buSzPts val="2240"/>
              <a:buFont typeface="Noto Sans Symbols"/>
              <a:buChar char="►"/>
            </a:pPr>
            <a:endParaRPr lang="en-US" sz="2400" b="0" i="0" u="none" dirty="0">
              <a:latin typeface="Century Gothic"/>
              <a:ea typeface="Century Gothic"/>
              <a:cs typeface="Century Gothic"/>
              <a:sym typeface="Century Gothic"/>
            </a:endParaRPr>
          </a:p>
          <a:p>
            <a:pPr marL="342900" marR="0" lvl="0" indent="-342900" rtl="0">
              <a:spcBef>
                <a:spcPts val="0"/>
              </a:spcBef>
              <a:spcAft>
                <a:spcPts val="0"/>
              </a:spcAft>
              <a:buClr>
                <a:srgbClr val="EF53A5"/>
              </a:buClr>
              <a:buSzPts val="2240"/>
              <a:buFont typeface="Noto Sans Symbols"/>
              <a:buChar char="►"/>
            </a:pPr>
            <a:r>
              <a:rPr lang="en-US" sz="2400" dirty="0">
                <a:latin typeface="Century Gothic"/>
                <a:ea typeface="Century Gothic"/>
                <a:cs typeface="Century Gothic"/>
                <a:sym typeface="Century Gothic"/>
              </a:rPr>
              <a:t>8</a:t>
            </a:r>
            <a:r>
              <a:rPr lang="en-US" sz="2400" b="0" i="0" u="none" dirty="0">
                <a:latin typeface="Century Gothic"/>
                <a:ea typeface="Century Gothic"/>
                <a:cs typeface="Century Gothic"/>
                <a:sym typeface="Century Gothic"/>
              </a:rPr>
              <a:t>/19 – 8/21</a:t>
            </a:r>
          </a:p>
          <a:p>
            <a:pPr marL="0" marR="0" lvl="0" indent="0" rtl="0">
              <a:spcBef>
                <a:spcPts val="0"/>
              </a:spcBef>
              <a:spcAft>
                <a:spcPts val="0"/>
              </a:spcAft>
              <a:buClr>
                <a:srgbClr val="EF53A5"/>
              </a:buClr>
              <a:buSzPts val="2240"/>
              <a:buNone/>
            </a:pPr>
            <a:r>
              <a:rPr lang="en-US" sz="2400" dirty="0">
                <a:latin typeface="Century Gothic"/>
                <a:ea typeface="Century Gothic"/>
                <a:cs typeface="Century Gothic"/>
                <a:sym typeface="Century Gothic"/>
              </a:rPr>
              <a:t>	These are minimum days!</a:t>
            </a:r>
            <a:endParaRPr lang="en-US" sz="2400" b="0" i="0" u="none" dirty="0">
              <a:latin typeface="Century Gothic"/>
              <a:ea typeface="Century Gothic"/>
              <a:cs typeface="Century Gothic"/>
              <a:sym typeface="Century Gothic"/>
            </a:endParaRPr>
          </a:p>
          <a:p>
            <a:pPr marL="342900" marR="0" lvl="0" indent="-342900" rtl="0">
              <a:spcBef>
                <a:spcPts val="0"/>
              </a:spcBef>
              <a:spcAft>
                <a:spcPts val="0"/>
              </a:spcAft>
              <a:buClr>
                <a:srgbClr val="EF53A5"/>
              </a:buClr>
              <a:buSzPts val="2240"/>
              <a:buFont typeface="Noto Sans Symbols"/>
              <a:buChar char="►"/>
            </a:pPr>
            <a:endParaRPr lang="en-US" sz="2400" dirty="0"/>
          </a:p>
          <a:p>
            <a:pPr marL="342900" marR="0" lvl="0" indent="-342900" rtl="0">
              <a:spcBef>
                <a:spcPts val="1000"/>
              </a:spcBef>
              <a:spcAft>
                <a:spcPts val="0"/>
              </a:spcAft>
              <a:buClr>
                <a:srgbClr val="EF53A5"/>
              </a:buClr>
              <a:buSzPts val="2240"/>
              <a:buFont typeface="Noto Sans Symbols"/>
              <a:buChar char="►"/>
            </a:pPr>
            <a:r>
              <a:rPr lang="en-US" sz="2400" b="0" i="0" u="none" dirty="0">
                <a:latin typeface="Century Gothic"/>
                <a:ea typeface="Century Gothic"/>
                <a:cs typeface="Century Gothic"/>
                <a:sym typeface="Century Gothic"/>
              </a:rPr>
              <a:t>Please sign up for a date/time on Sign-Up Genius.</a:t>
            </a:r>
          </a:p>
          <a:p>
            <a:pPr marL="685800" lvl="1" indent="-342900">
              <a:spcBef>
                <a:spcPts val="1000"/>
              </a:spcBef>
              <a:buClr>
                <a:srgbClr val="EF53A5"/>
              </a:buClr>
              <a:buSzPts val="2240"/>
              <a:buFont typeface="Noto Sans Symbols"/>
              <a:buChar char="►"/>
            </a:pPr>
            <a:r>
              <a:rPr lang="en-US" sz="2100" dirty="0">
                <a:latin typeface="Century Gothic"/>
                <a:ea typeface="Century Gothic"/>
                <a:cs typeface="Century Gothic"/>
                <a:sym typeface="Century Gothic"/>
                <a:hlinkClick r:id="rId4"/>
              </a:rPr>
              <a:t>www.signupgenius.com/go/10C0A4DACAE22A2F8C43-50365702-delgado</a:t>
            </a:r>
            <a:endParaRPr lang="en-US" sz="2100" dirty="0">
              <a:latin typeface="Century Gothic"/>
              <a:ea typeface="Century Gothic"/>
              <a:cs typeface="Century Gothic"/>
              <a:sym typeface="Century Gothic"/>
            </a:endParaRPr>
          </a:p>
          <a:p>
            <a:pPr marL="685800" lvl="1" indent="-342900">
              <a:spcBef>
                <a:spcPts val="1000"/>
              </a:spcBef>
              <a:buClr>
                <a:srgbClr val="EF53A5"/>
              </a:buClr>
              <a:buSzPts val="2240"/>
              <a:buFont typeface="Noto Sans Symbols"/>
              <a:buChar char="►"/>
            </a:pPr>
            <a:endParaRPr lang="en-US" sz="2100" dirty="0">
              <a:latin typeface="Century Gothic"/>
              <a:ea typeface="Century Gothic"/>
              <a:cs typeface="Century Gothic"/>
              <a:sym typeface="Century Gothic"/>
            </a:endParaRPr>
          </a:p>
          <a:p>
            <a:pPr marL="342900" marR="0" lvl="0" indent="-342900" rtl="0">
              <a:spcBef>
                <a:spcPts val="1000"/>
              </a:spcBef>
              <a:spcAft>
                <a:spcPts val="0"/>
              </a:spcAft>
              <a:buClr>
                <a:srgbClr val="EF53A5"/>
              </a:buClr>
              <a:buSzPts val="2240"/>
              <a:buFont typeface="Noto Sans Symbols"/>
              <a:buChar char="►"/>
            </a:pPr>
            <a:endParaRPr lang="en-US" sz="2400" b="0" i="0" u="none" dirty="0">
              <a:latin typeface="Century Gothic"/>
              <a:ea typeface="Century Gothic"/>
              <a:cs typeface="Century Gothic"/>
              <a:sym typeface="Century Gothic"/>
            </a:endParaRPr>
          </a:p>
          <a:p>
            <a:pPr marL="0" marR="0" lvl="0" indent="0" rtl="0">
              <a:spcBef>
                <a:spcPts val="1000"/>
              </a:spcBef>
              <a:spcAft>
                <a:spcPts val="0"/>
              </a:spcAft>
              <a:buClr>
                <a:srgbClr val="EF53A5"/>
              </a:buClr>
              <a:buSzPts val="2240"/>
              <a:buNone/>
            </a:pPr>
            <a:endParaRPr lang="en-US" sz="2000" dirty="0">
              <a:latin typeface="Century Gothic"/>
              <a:ea typeface="Century Gothic"/>
              <a:cs typeface="Century Gothic"/>
              <a:sym typeface="Century Gothic"/>
            </a:endParaRPr>
          </a:p>
          <a:p>
            <a:pPr marL="342900" marR="0" lvl="0" indent="-342900" rtl="0">
              <a:spcBef>
                <a:spcPts val="1000"/>
              </a:spcBef>
              <a:spcAft>
                <a:spcPts val="0"/>
              </a:spcAft>
              <a:buClr>
                <a:srgbClr val="EF53A5"/>
              </a:buClr>
              <a:buSzPts val="2240"/>
              <a:buFont typeface="Noto Sans Symbols"/>
              <a:buChar char="►"/>
            </a:pPr>
            <a:endParaRPr lang="en-US" sz="2000" dirty="0">
              <a:latin typeface="Century Gothic"/>
              <a:ea typeface="Century Gothic"/>
              <a:cs typeface="Century Gothic"/>
              <a:sym typeface="Century Gothic"/>
            </a:endParaRPr>
          </a:p>
          <a:p>
            <a:pPr marL="342900" marR="0" lvl="0" indent="-342900" rtl="0">
              <a:spcBef>
                <a:spcPts val="1000"/>
              </a:spcBef>
              <a:spcAft>
                <a:spcPts val="0"/>
              </a:spcAft>
              <a:buClr>
                <a:srgbClr val="EF53A5"/>
              </a:buClr>
              <a:buSzPts val="2240"/>
              <a:buFont typeface="Noto Sans Symbols"/>
              <a:buChar char="►"/>
            </a:pPr>
            <a:endParaRPr lang="en-US" sz="2000" b="0" i="0" u="none" dirty="0">
              <a:latin typeface="Century Gothic"/>
              <a:ea typeface="Century Gothic"/>
              <a:cs typeface="Century Gothic"/>
              <a:sym typeface="Century Gothic"/>
            </a:endParaRPr>
          </a:p>
          <a:p>
            <a:pPr marL="342900" marR="0" lvl="0" indent="-342900" rtl="0">
              <a:spcBef>
                <a:spcPts val="1000"/>
              </a:spcBef>
              <a:spcAft>
                <a:spcPts val="0"/>
              </a:spcAft>
              <a:buClr>
                <a:srgbClr val="EF53A5"/>
              </a:buClr>
              <a:buSzPts val="2240"/>
              <a:buFont typeface="Noto Sans Symbols"/>
              <a:buChar char="►"/>
            </a:pPr>
            <a:endParaRPr lang="en-US" sz="2000" dirty="0"/>
          </a:p>
          <a:p>
            <a:pPr marL="0" marR="0" lvl="0" indent="0" rtl="0">
              <a:spcBef>
                <a:spcPts val="1000"/>
              </a:spcBef>
              <a:spcAft>
                <a:spcPts val="0"/>
              </a:spcAft>
              <a:buNone/>
            </a:pPr>
            <a:endParaRPr lang="en-US" sz="1900" dirty="0"/>
          </a:p>
          <a:p>
            <a:pPr marL="342900" marR="0" lvl="0" indent="-342900" rtl="0">
              <a:spcBef>
                <a:spcPts val="1000"/>
              </a:spcBef>
              <a:spcAft>
                <a:spcPts val="0"/>
              </a:spcAft>
              <a:buClr>
                <a:srgbClr val="EF53A5"/>
              </a:buClr>
              <a:buSzPts val="1600"/>
              <a:buFont typeface="Noto Sans Symbols"/>
              <a:buNone/>
            </a:pPr>
            <a:endParaRPr lang="en-US" sz="1900" b="0" i="0" u="none" dirty="0">
              <a:latin typeface="Comic Sans MS"/>
              <a:ea typeface="Comic Sans MS"/>
              <a:cs typeface="Comic Sans MS"/>
              <a:sym typeface="Comic Sans MS"/>
            </a:endParaRPr>
          </a:p>
          <a:p>
            <a:pPr marL="342900" marR="0" lvl="0" indent="-342900" rtl="0">
              <a:spcBef>
                <a:spcPts val="1000"/>
              </a:spcBef>
              <a:spcAft>
                <a:spcPts val="0"/>
              </a:spcAft>
              <a:buClr>
                <a:srgbClr val="EF53A5"/>
              </a:buClr>
              <a:buSzPts val="1600"/>
              <a:buFont typeface="Noto Sans Symbols"/>
              <a:buNone/>
            </a:pPr>
            <a:endParaRPr lang="en-US" sz="1900" b="0" i="0" u="none" dirty="0">
              <a:latin typeface="Century Gothic"/>
              <a:ea typeface="Century Gothic"/>
              <a:cs typeface="Century Gothic"/>
              <a:sym typeface="Century Gothic"/>
            </a:endParaRPr>
          </a:p>
          <a:p>
            <a:pPr marL="342900" marR="0" lvl="0" indent="-241300" rtl="0">
              <a:spcBef>
                <a:spcPts val="1000"/>
              </a:spcBef>
              <a:spcAft>
                <a:spcPts val="0"/>
              </a:spcAft>
              <a:buClr>
                <a:srgbClr val="EF53A5"/>
              </a:buClr>
              <a:buSzPts val="1600"/>
              <a:buFont typeface="Noto Sans Symbols"/>
              <a:buNone/>
            </a:pPr>
            <a:endParaRPr lang="en-US" sz="1900" b="0" i="0" u="none" dirty="0">
              <a:latin typeface="Century Gothic"/>
              <a:ea typeface="Century Gothic"/>
              <a:cs typeface="Century Gothic"/>
              <a:sym typeface="Century Gothic"/>
            </a:endParaRPr>
          </a:p>
        </p:txBody>
      </p:sp>
      <p:sp>
        <p:nvSpPr>
          <p:cNvPr id="4" name="Rectangle 3">
            <a:extLst>
              <a:ext uri="{FF2B5EF4-FFF2-40B4-BE49-F238E27FC236}">
                <a16:creationId xmlns:a16="http://schemas.microsoft.com/office/drawing/2014/main" id="{FE5E9A53-786B-4C76-980C-9049E9BFF686}"/>
              </a:ext>
            </a:extLst>
          </p:cNvPr>
          <p:cNvSpPr/>
          <p:nvPr/>
        </p:nvSpPr>
        <p:spPr>
          <a:xfrm flipH="1" flipV="1">
            <a:off x="45720" y="-1"/>
            <a:ext cx="9098280" cy="685799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1A53-0A4F-2B51-DE6E-14AC432AAC14}"/>
              </a:ext>
            </a:extLst>
          </p:cNvPr>
          <p:cNvSpPr>
            <a:spLocks noGrp="1"/>
          </p:cNvSpPr>
          <p:nvPr>
            <p:ph type="title"/>
          </p:nvPr>
        </p:nvSpPr>
        <p:spPr>
          <a:xfrm>
            <a:off x="628650" y="180754"/>
            <a:ext cx="7886700" cy="1254642"/>
          </a:xfrm>
        </p:spPr>
        <p:txBody>
          <a:bodyPr>
            <a:normAutofit/>
          </a:bodyPr>
          <a:lstStyle/>
          <a:p>
            <a:r>
              <a:rPr lang="en-US" b="1" dirty="0">
                <a:latin typeface="Century Gothic" panose="020B0502020202020204" pitchFamily="34" charset="0"/>
              </a:rPr>
              <a:t>Communication: Parent Square </a:t>
            </a:r>
          </a:p>
        </p:txBody>
      </p:sp>
      <p:pic>
        <p:nvPicPr>
          <p:cNvPr id="5" name="Content Placeholder 4" descr="A screenshot of a phone&#10;&#10;Description automatically generated">
            <a:extLst>
              <a:ext uri="{FF2B5EF4-FFF2-40B4-BE49-F238E27FC236}">
                <a16:creationId xmlns:a16="http://schemas.microsoft.com/office/drawing/2014/main" id="{5EE77DA1-FE1C-80FF-29BE-AA2E0AC81A22}"/>
              </a:ext>
            </a:extLst>
          </p:cNvPr>
          <p:cNvPicPr>
            <a:picLocks noGrp="1" noChangeAspect="1"/>
          </p:cNvPicPr>
          <p:nvPr>
            <p:ph idx="1"/>
          </p:nvPr>
        </p:nvPicPr>
        <p:blipFill>
          <a:blip r:embed="rId2"/>
          <a:stretch>
            <a:fillRect/>
          </a:stretch>
        </p:blipFill>
        <p:spPr>
          <a:xfrm>
            <a:off x="355758" y="1608667"/>
            <a:ext cx="8332869" cy="4058486"/>
          </a:xfrm>
        </p:spPr>
      </p:pic>
      <p:sp>
        <p:nvSpPr>
          <p:cNvPr id="9" name="TextBox 8">
            <a:extLst>
              <a:ext uri="{FF2B5EF4-FFF2-40B4-BE49-F238E27FC236}">
                <a16:creationId xmlns:a16="http://schemas.microsoft.com/office/drawing/2014/main" id="{CA0390E1-7C4C-BDC3-ABD6-2E39C6B51A66}"/>
              </a:ext>
            </a:extLst>
          </p:cNvPr>
          <p:cNvSpPr txBox="1"/>
          <p:nvPr/>
        </p:nvSpPr>
        <p:spPr>
          <a:xfrm>
            <a:off x="255182" y="5976902"/>
            <a:ext cx="4572000" cy="923330"/>
          </a:xfrm>
          <a:prstGeom prst="rect">
            <a:avLst/>
          </a:prstGeom>
          <a:noFill/>
        </p:spPr>
        <p:txBody>
          <a:bodyPr wrap="square">
            <a:spAutoFit/>
          </a:bodyPr>
          <a:lstStyle/>
          <a:p>
            <a:r>
              <a:rPr lang="en-US" dirty="0">
                <a:hlinkClick r:id="rId3"/>
              </a:rPr>
              <a:t>https://www.chino.k12.ca.us/Page/48972</a:t>
            </a:r>
            <a:endParaRPr lang="en-US" dirty="0"/>
          </a:p>
          <a:p>
            <a:endParaRPr lang="en-US" dirty="0"/>
          </a:p>
          <a:p>
            <a:endParaRPr lang="en-US" dirty="0"/>
          </a:p>
        </p:txBody>
      </p:sp>
      <p:sp>
        <p:nvSpPr>
          <p:cNvPr id="3" name="Rectangle 2">
            <a:extLst>
              <a:ext uri="{FF2B5EF4-FFF2-40B4-BE49-F238E27FC236}">
                <a16:creationId xmlns:a16="http://schemas.microsoft.com/office/drawing/2014/main" id="{1257A64D-819A-A030-59E9-B989D32F309F}"/>
              </a:ext>
            </a:extLst>
          </p:cNvPr>
          <p:cNvSpPr/>
          <p:nvPr/>
        </p:nvSpPr>
        <p:spPr>
          <a:xfrm flipH="1" flipV="1">
            <a:off x="45720" y="-1"/>
            <a:ext cx="90982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491625"/>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3"/>
        <p:cNvGrpSpPr/>
        <p:nvPr/>
      </p:nvGrpSpPr>
      <p:grpSpPr>
        <a:xfrm>
          <a:off x="0" y="0"/>
          <a:ext cx="0" cy="0"/>
          <a:chOff x="0" y="0"/>
          <a:chExt cx="0" cy="0"/>
        </a:xfrm>
      </p:grpSpPr>
      <p:sp>
        <p:nvSpPr>
          <p:cNvPr id="264" name="Google Shape;264;p21"/>
          <p:cNvSpPr txBox="1">
            <a:spLocks noGrp="1"/>
          </p:cNvSpPr>
          <p:nvPr>
            <p:ph idx="1"/>
          </p:nvPr>
        </p:nvSpPr>
        <p:spPr>
          <a:xfrm>
            <a:off x="271272" y="155744"/>
            <a:ext cx="5593079" cy="4318000"/>
          </a:xfrm>
          <a:prstGeom prst="rect">
            <a:avLst/>
          </a:prstGeom>
        </p:spPr>
        <p:txBody>
          <a:bodyPr spcFirstLastPara="1" lIns="91425" tIns="45700" rIns="91425" bIns="45700" anchorCtr="0">
            <a:normAutofit fontScale="25000" lnSpcReduction="20000"/>
          </a:bodyPr>
          <a:lstStyle/>
          <a:p>
            <a:pPr marL="0" marR="0" lvl="0" indent="0" rtl="0">
              <a:spcBef>
                <a:spcPts val="0"/>
              </a:spcBef>
              <a:spcAft>
                <a:spcPts val="0"/>
              </a:spcAft>
              <a:buClr>
                <a:srgbClr val="EF53A5"/>
              </a:buClr>
              <a:buSzPts val="3600"/>
              <a:buFont typeface="Noto Sans Symbols"/>
              <a:buNone/>
            </a:pPr>
            <a:endParaRPr lang="en-US" sz="17200" b="1" i="0" u="none" dirty="0">
              <a:latin typeface="Century Gothic"/>
              <a:ea typeface="Century Gothic"/>
              <a:cs typeface="Century Gothic"/>
              <a:sym typeface="Century Gothic"/>
            </a:endParaRPr>
          </a:p>
          <a:p>
            <a:pPr marL="0" marR="0" lvl="0" indent="0" rtl="0">
              <a:spcBef>
                <a:spcPts val="1000"/>
              </a:spcBef>
              <a:spcAft>
                <a:spcPts val="0"/>
              </a:spcAft>
              <a:buClr>
                <a:srgbClr val="EF53A5"/>
              </a:buClr>
              <a:buSzPts val="3600"/>
              <a:buFont typeface="Noto Sans Symbols"/>
              <a:buNone/>
            </a:pPr>
            <a:r>
              <a:rPr lang="en-US" sz="17200" b="1" i="0" u="none" dirty="0">
                <a:latin typeface="Century Gothic" panose="020B0502020202020204" pitchFamily="34" charset="0"/>
                <a:ea typeface="Century Gothic"/>
                <a:cs typeface="Century Gothic"/>
                <a:sym typeface="Century Gothic"/>
              </a:rPr>
              <a:t>Contact Information</a:t>
            </a:r>
            <a:endParaRPr lang="en-US" sz="17200" b="0" i="0" u="none" dirty="0">
              <a:latin typeface="Century Gothic" panose="020B0502020202020204" pitchFamily="34" charset="0"/>
              <a:ea typeface="Comic Sans MS"/>
              <a:cs typeface="Comic Sans MS"/>
              <a:sym typeface="Comic Sans MS"/>
            </a:endParaRPr>
          </a:p>
          <a:p>
            <a:pPr marL="0" marR="0" lvl="0" indent="0" rtl="0">
              <a:spcBef>
                <a:spcPts val="1000"/>
              </a:spcBef>
              <a:spcAft>
                <a:spcPts val="0"/>
              </a:spcAft>
              <a:buClr>
                <a:srgbClr val="EF53A5"/>
              </a:buClr>
              <a:buSzPts val="2640"/>
              <a:buFont typeface="Noto Sans Symbols"/>
              <a:buNone/>
            </a:pPr>
            <a:r>
              <a:rPr lang="en-US" sz="1700" b="0" i="0" u="none" dirty="0">
                <a:latin typeface="Comic Sans MS"/>
                <a:ea typeface="Comic Sans MS"/>
                <a:cs typeface="Comic Sans MS"/>
                <a:sym typeface="Comic Sans MS"/>
              </a:rPr>
              <a:t>   </a:t>
            </a:r>
            <a:endParaRPr lang="en-US" sz="8000" b="0" i="0" u="none" dirty="0">
              <a:latin typeface="Century Gothic"/>
              <a:ea typeface="Century Gothic"/>
              <a:cs typeface="Century Gothic"/>
              <a:sym typeface="Century Gothic"/>
            </a:endParaRPr>
          </a:p>
          <a:p>
            <a:pPr marL="0" marR="0" lvl="0" indent="0" algn="ctr" rtl="0">
              <a:spcBef>
                <a:spcPts val="1000"/>
              </a:spcBef>
              <a:spcAft>
                <a:spcPts val="0"/>
              </a:spcAft>
              <a:buClr>
                <a:srgbClr val="EF53A5"/>
              </a:buClr>
              <a:buSzPts val="2160"/>
              <a:buFont typeface="Noto Sans Symbols"/>
              <a:buNone/>
            </a:pPr>
            <a:r>
              <a:rPr lang="en-US" sz="8000" b="0" i="0" u="none" dirty="0">
                <a:latin typeface="Century Gothic" panose="020B0502020202020204" pitchFamily="34" charset="0"/>
                <a:ea typeface="Century Gothic"/>
                <a:cs typeface="Century Gothic"/>
                <a:sym typeface="Century Gothic"/>
              </a:rPr>
              <a:t>Please feel free to send me a message on Parent Square or an email regarding any questions or concerns.</a:t>
            </a:r>
          </a:p>
          <a:p>
            <a:pPr marL="0" marR="0" lvl="0" indent="0" rtl="0">
              <a:spcBef>
                <a:spcPts val="1000"/>
              </a:spcBef>
              <a:spcAft>
                <a:spcPts val="0"/>
              </a:spcAft>
              <a:buClr>
                <a:srgbClr val="EF53A5"/>
              </a:buClr>
              <a:buSzPts val="2160"/>
              <a:buFont typeface="Noto Sans Symbols"/>
              <a:buNone/>
            </a:pPr>
            <a:r>
              <a:rPr lang="en-US" sz="8000" dirty="0">
                <a:latin typeface="Century Gothic" panose="020B0502020202020204" pitchFamily="34" charset="0"/>
                <a:ea typeface="Century Gothic"/>
                <a:cs typeface="Century Gothic"/>
                <a:sym typeface="Century Gothic"/>
              </a:rPr>
              <a:t>        </a:t>
            </a:r>
            <a:endParaRPr lang="en-US" sz="8000" dirty="0">
              <a:latin typeface="Century Gothic" panose="020B0502020202020204" pitchFamily="34" charset="0"/>
            </a:endParaRPr>
          </a:p>
          <a:p>
            <a:pPr marL="0" marR="0" lvl="0" indent="0" rtl="0">
              <a:spcBef>
                <a:spcPts val="1000"/>
              </a:spcBef>
              <a:spcAft>
                <a:spcPts val="0"/>
              </a:spcAft>
              <a:buClr>
                <a:srgbClr val="EF53A5"/>
              </a:buClr>
              <a:buSzPts val="2160"/>
              <a:buFont typeface="Noto Sans Symbols"/>
              <a:buNone/>
            </a:pPr>
            <a:r>
              <a:rPr lang="en-US" sz="8000" b="0" i="0" u="none" dirty="0">
                <a:latin typeface="Century Gothic" panose="020B0502020202020204" pitchFamily="34" charset="0"/>
                <a:ea typeface="Century Gothic"/>
                <a:cs typeface="Century Gothic"/>
                <a:sym typeface="Century Gothic"/>
              </a:rPr>
              <a:t>        Cal Aero Preserve – (909) 606-8531</a:t>
            </a:r>
          </a:p>
          <a:p>
            <a:pPr marL="0" marR="0" lvl="0" indent="0" rtl="0">
              <a:spcBef>
                <a:spcPts val="1000"/>
              </a:spcBef>
              <a:spcAft>
                <a:spcPts val="0"/>
              </a:spcAft>
              <a:buClr>
                <a:srgbClr val="EF53A5"/>
              </a:buClr>
              <a:buSzPts val="2160"/>
              <a:buFont typeface="Noto Sans Symbols"/>
              <a:buNone/>
            </a:pPr>
            <a:r>
              <a:rPr lang="en-US" sz="8000" dirty="0">
                <a:latin typeface="Century Gothic" panose="020B0502020202020204" pitchFamily="34" charset="0"/>
                <a:sym typeface="Century Gothic"/>
              </a:rPr>
              <a:t>      </a:t>
            </a:r>
            <a:endParaRPr lang="en-US" sz="8000" b="0" i="0" u="none" dirty="0">
              <a:latin typeface="Century Gothic" panose="020B0502020202020204" pitchFamily="34" charset="0"/>
              <a:ea typeface="Century Gothic"/>
              <a:cs typeface="Century Gothic"/>
              <a:sym typeface="Century Gothic"/>
            </a:endParaRPr>
          </a:p>
          <a:p>
            <a:pPr marL="0" marR="0" lvl="0" indent="0" rtl="0">
              <a:spcBef>
                <a:spcPts val="1000"/>
              </a:spcBef>
              <a:spcAft>
                <a:spcPts val="0"/>
              </a:spcAft>
              <a:buClr>
                <a:srgbClr val="EF53A5"/>
              </a:buClr>
              <a:buSzPts val="2160"/>
              <a:buFont typeface="Noto Sans Symbols"/>
              <a:buNone/>
            </a:pPr>
            <a:r>
              <a:rPr lang="en-US" sz="8000" b="0" i="0" u="none" dirty="0">
                <a:latin typeface="Century Gothic" panose="020B0502020202020204" pitchFamily="34" charset="0"/>
                <a:ea typeface="Century Gothic"/>
                <a:cs typeface="Century Gothic"/>
                <a:sym typeface="Century Gothic"/>
              </a:rPr>
              <a:t>         </a:t>
            </a:r>
            <a:r>
              <a:rPr lang="en-US" sz="8000" b="0" i="0" u="none" dirty="0">
                <a:latin typeface="Century Gothic" panose="020B0502020202020204" pitchFamily="34" charset="0"/>
                <a:ea typeface="Century Gothic"/>
                <a:cs typeface="Century Gothic"/>
                <a:sym typeface="Century Gothic"/>
                <a:hlinkClick r:id="rId3"/>
              </a:rPr>
              <a:t>Madison_Delgado@chino.k12.ca.us</a:t>
            </a:r>
            <a:endParaRPr lang="en-US" sz="8000" b="0" i="0" u="none" dirty="0">
              <a:latin typeface="Century Gothic" panose="020B0502020202020204" pitchFamily="34" charset="0"/>
              <a:ea typeface="Century Gothic"/>
              <a:cs typeface="Century Gothic"/>
              <a:sym typeface="Century Gothic"/>
            </a:endParaRPr>
          </a:p>
          <a:p>
            <a:pPr marL="0" marR="0" lvl="0" indent="0" rtl="0">
              <a:spcBef>
                <a:spcPts val="1000"/>
              </a:spcBef>
              <a:spcAft>
                <a:spcPts val="0"/>
              </a:spcAft>
              <a:buClr>
                <a:srgbClr val="EF53A5"/>
              </a:buClr>
              <a:buSzPts val="2160"/>
              <a:buFont typeface="Noto Sans Symbols"/>
              <a:buNone/>
            </a:pPr>
            <a:endParaRPr lang="en-US" sz="8000" dirty="0">
              <a:latin typeface="Century Gothic" panose="020B0502020202020204" pitchFamily="34" charset="0"/>
              <a:ea typeface="Century Gothic"/>
              <a:cs typeface="Century Gothic"/>
              <a:sym typeface="Century Gothic"/>
            </a:endParaRPr>
          </a:p>
          <a:p>
            <a:pPr marL="0" marR="0" lvl="0" indent="0" rtl="0">
              <a:spcBef>
                <a:spcPts val="1000"/>
              </a:spcBef>
              <a:spcAft>
                <a:spcPts val="0"/>
              </a:spcAft>
              <a:buClr>
                <a:srgbClr val="EF53A5"/>
              </a:buClr>
              <a:buSzPts val="2160"/>
              <a:buFont typeface="Noto Sans Symbols"/>
              <a:buNone/>
            </a:pPr>
            <a:endParaRPr lang="en-US" sz="8000" dirty="0">
              <a:latin typeface="Century Gothic" panose="020B0502020202020204" pitchFamily="34" charset="0"/>
              <a:sym typeface="Century Gothic"/>
            </a:endParaRPr>
          </a:p>
          <a:p>
            <a:pPr marL="0" marR="0" lvl="0" indent="0" algn="ctr" rtl="0">
              <a:spcBef>
                <a:spcPts val="1000"/>
              </a:spcBef>
              <a:spcAft>
                <a:spcPts val="0"/>
              </a:spcAft>
              <a:buClr>
                <a:srgbClr val="EF53A5"/>
              </a:buClr>
              <a:buSzPts val="2160"/>
              <a:buFont typeface="Noto Sans Symbols"/>
              <a:buNone/>
            </a:pPr>
            <a:r>
              <a:rPr lang="en-US" sz="8000" dirty="0">
                <a:latin typeface="Century Gothic" panose="020B0502020202020204" pitchFamily="34" charset="0"/>
                <a:ea typeface="Century Gothic"/>
                <a:cs typeface="Century Gothic"/>
                <a:sym typeface="Century Gothic"/>
              </a:rPr>
              <a:t>Please contact me if you are interested in volunteering. </a:t>
            </a:r>
          </a:p>
          <a:p>
            <a:pPr marL="0" marR="0" lvl="0" indent="0" rtl="0">
              <a:spcBef>
                <a:spcPts val="1000"/>
              </a:spcBef>
              <a:spcAft>
                <a:spcPts val="0"/>
              </a:spcAft>
              <a:buClr>
                <a:srgbClr val="EF53A5"/>
              </a:buClr>
              <a:buSzPts val="2160"/>
              <a:buFont typeface="Noto Sans Symbols"/>
              <a:buNone/>
            </a:pPr>
            <a:r>
              <a:rPr lang="en-US" sz="8000" dirty="0">
                <a:latin typeface="Century Gothic" panose="020B0502020202020204" pitchFamily="34" charset="0"/>
                <a:ea typeface="Century Gothic"/>
                <a:cs typeface="Century Gothic"/>
                <a:sym typeface="Century Gothic"/>
              </a:rPr>
              <a:t>***We need a </a:t>
            </a:r>
            <a:r>
              <a:rPr lang="en-US" sz="8000" b="1" dirty="0">
                <a:latin typeface="Century Gothic" panose="020B0502020202020204" pitchFamily="34" charset="0"/>
                <a:ea typeface="Century Gothic"/>
                <a:cs typeface="Century Gothic"/>
                <a:sym typeface="Century Gothic"/>
              </a:rPr>
              <a:t>Meet the Masters </a:t>
            </a:r>
            <a:r>
              <a:rPr lang="en-US" sz="8000" dirty="0">
                <a:latin typeface="Century Gothic" panose="020B0502020202020204" pitchFamily="34" charset="0"/>
                <a:ea typeface="Century Gothic"/>
                <a:cs typeface="Century Gothic"/>
                <a:sym typeface="Century Gothic"/>
              </a:rPr>
              <a:t>Parent &amp; Room Parents. Please see sign up sheet.</a:t>
            </a:r>
          </a:p>
          <a:p>
            <a:pPr marL="0" marR="0" lvl="0" indent="0" rtl="0">
              <a:spcBef>
                <a:spcPts val="1000"/>
              </a:spcBef>
              <a:spcAft>
                <a:spcPts val="0"/>
              </a:spcAft>
              <a:buClr>
                <a:srgbClr val="EF53A5"/>
              </a:buClr>
              <a:buSzPts val="2160"/>
              <a:buFont typeface="Noto Sans Symbols"/>
              <a:buNone/>
            </a:pPr>
            <a:endParaRPr lang="en-US" sz="8000" dirty="0">
              <a:latin typeface="Century Gothic" panose="020B0502020202020204" pitchFamily="34" charset="0"/>
              <a:ea typeface="Century Gothic"/>
              <a:cs typeface="Century Gothic"/>
              <a:sym typeface="Century Gothic"/>
            </a:endParaRPr>
          </a:p>
          <a:p>
            <a:pPr marL="0" marR="0" lvl="0" indent="0" rtl="0">
              <a:spcBef>
                <a:spcPts val="1000"/>
              </a:spcBef>
              <a:spcAft>
                <a:spcPts val="0"/>
              </a:spcAft>
              <a:buClr>
                <a:srgbClr val="EF53A5"/>
              </a:buClr>
              <a:buSzPts val="2160"/>
              <a:buFont typeface="Noto Sans Symbols"/>
              <a:buNone/>
            </a:pPr>
            <a:r>
              <a:rPr lang="en-US" sz="8000" b="0" i="0" u="none" dirty="0">
                <a:latin typeface="Century Gothic" panose="020B0502020202020204" pitchFamily="34" charset="0"/>
                <a:ea typeface="Century Gothic"/>
                <a:cs typeface="Century Gothic"/>
                <a:sym typeface="Century Gothic"/>
              </a:rPr>
              <a:t> I’m looking forward to a terrific year!</a:t>
            </a:r>
            <a:endParaRPr lang="en-US" sz="8000" dirty="0">
              <a:latin typeface="Century Gothic" panose="020B0502020202020204" pitchFamily="34" charset="0"/>
            </a:endParaRPr>
          </a:p>
          <a:p>
            <a:pPr marL="0" marR="0" lvl="0" indent="0" rtl="0">
              <a:spcBef>
                <a:spcPts val="1000"/>
              </a:spcBef>
              <a:spcAft>
                <a:spcPts val="0"/>
              </a:spcAft>
              <a:buClr>
                <a:srgbClr val="EF53A5"/>
              </a:buClr>
              <a:buSzPts val="2160"/>
              <a:buFont typeface="Noto Sans Symbols"/>
              <a:buNone/>
            </a:pPr>
            <a:r>
              <a:rPr lang="en-US" sz="8000" b="0" i="0" u="none" dirty="0">
                <a:latin typeface="Century Gothic" panose="020B0502020202020204" pitchFamily="34" charset="0"/>
                <a:ea typeface="Century Gothic"/>
                <a:cs typeface="Century Gothic"/>
                <a:sym typeface="Century Gothic"/>
              </a:rPr>
              <a:t>                          Thank you ☺ </a:t>
            </a:r>
          </a:p>
          <a:p>
            <a:pPr marL="0" marR="0" lvl="0" indent="0" rtl="0">
              <a:spcBef>
                <a:spcPts val="1000"/>
              </a:spcBef>
              <a:spcAft>
                <a:spcPts val="0"/>
              </a:spcAft>
              <a:buClr>
                <a:srgbClr val="EF53A5"/>
              </a:buClr>
              <a:buSzPts val="2640"/>
              <a:buFont typeface="Noto Sans Symbols"/>
              <a:buNone/>
            </a:pPr>
            <a:endParaRPr lang="en-US" sz="1700" b="0" i="0" u="none" dirty="0">
              <a:latin typeface="Comic Sans MS"/>
              <a:ea typeface="Comic Sans MS"/>
              <a:cs typeface="Comic Sans MS"/>
              <a:sym typeface="Comic Sans MS"/>
            </a:endParaRPr>
          </a:p>
          <a:p>
            <a:pPr marL="0" marR="0" lvl="0" indent="0" rtl="0">
              <a:spcBef>
                <a:spcPts val="1000"/>
              </a:spcBef>
              <a:spcAft>
                <a:spcPts val="0"/>
              </a:spcAft>
              <a:buClr>
                <a:srgbClr val="EF53A5"/>
              </a:buClr>
              <a:buSzPts val="1520"/>
              <a:buFont typeface="Noto Sans Symbols"/>
              <a:buNone/>
            </a:pPr>
            <a:endParaRPr lang="en-US" sz="1700" b="0" i="0" u="none" dirty="0">
              <a:latin typeface="Comic Sans MS"/>
              <a:ea typeface="Comic Sans MS"/>
              <a:cs typeface="Comic Sans MS"/>
              <a:sym typeface="Comic Sans MS"/>
            </a:endParaRPr>
          </a:p>
          <a:p>
            <a:pPr marL="342900" marR="0" lvl="0" indent="-246380" rtl="0">
              <a:spcBef>
                <a:spcPts val="1000"/>
              </a:spcBef>
              <a:spcAft>
                <a:spcPts val="0"/>
              </a:spcAft>
              <a:buClr>
                <a:srgbClr val="EF53A5"/>
              </a:buClr>
              <a:buSzPts val="1520"/>
              <a:buFont typeface="Noto Sans Symbols"/>
              <a:buNone/>
            </a:pPr>
            <a:endParaRPr lang="en-US" sz="2900" b="0" i="0" u="none" dirty="0">
              <a:latin typeface="Century Gothic" panose="020B0502020202020204" pitchFamily="34" charset="0"/>
              <a:ea typeface="Comic Sans MS"/>
              <a:cs typeface="Comic Sans MS"/>
              <a:sym typeface="Comic Sans MS"/>
            </a:endParaRPr>
          </a:p>
        </p:txBody>
      </p:sp>
      <p:pic>
        <p:nvPicPr>
          <p:cNvPr id="266" name="Google Shape;266;p21" descr="Image result for phone clip art"/>
          <p:cNvPicPr preferRelativeResize="0"/>
          <p:nvPr/>
        </p:nvPicPr>
        <p:blipFill rotWithShape="1">
          <a:blip r:embed="rId4"/>
          <a:stretch/>
        </p:blipFill>
        <p:spPr>
          <a:xfrm>
            <a:off x="6089902" y="777069"/>
            <a:ext cx="2571497" cy="2571497"/>
          </a:xfrm>
          <a:prstGeom prst="rect">
            <a:avLst/>
          </a:prstGeom>
          <a:noFill/>
        </p:spPr>
      </p:pic>
      <p:pic>
        <p:nvPicPr>
          <p:cNvPr id="265" name="Google Shape;265;p21" descr="Image result for email clip art"/>
          <p:cNvPicPr preferRelativeResize="0"/>
          <p:nvPr/>
        </p:nvPicPr>
        <p:blipFill rotWithShape="1">
          <a:blip r:embed="rId5"/>
          <a:stretch/>
        </p:blipFill>
        <p:spPr>
          <a:xfrm>
            <a:off x="6089902" y="3509433"/>
            <a:ext cx="2571497" cy="1928622"/>
          </a:xfrm>
          <a:prstGeom prst="rect">
            <a:avLst/>
          </a:prstGeom>
          <a:noFill/>
        </p:spPr>
      </p:pic>
      <p:sp>
        <p:nvSpPr>
          <p:cNvPr id="5" name="Rectangle 4">
            <a:extLst>
              <a:ext uri="{FF2B5EF4-FFF2-40B4-BE49-F238E27FC236}">
                <a16:creationId xmlns:a16="http://schemas.microsoft.com/office/drawing/2014/main" id="{C9535F6A-EBA0-48EC-AF1C-73F77DA8F2E4}"/>
              </a:ext>
            </a:extLst>
          </p:cNvPr>
          <p:cNvSpPr/>
          <p:nvPr/>
        </p:nvSpPr>
        <p:spPr>
          <a:xfrm flipH="1" flipV="1">
            <a:off x="45720" y="-1"/>
            <a:ext cx="90982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473202" y="640080"/>
            <a:ext cx="3614166" cy="1481328"/>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EEB1EC"/>
              </a:buClr>
              <a:buSzPts val="4200"/>
              <a:buFont typeface="Century Gothic"/>
              <a:buNone/>
            </a:pPr>
            <a:r>
              <a:rPr lang="en-US" sz="4700" b="1" i="0" u="none">
                <a:latin typeface="Century Gothic"/>
                <a:ea typeface="Century Gothic"/>
                <a:cs typeface="Century Gothic"/>
                <a:sym typeface="Century Gothic"/>
              </a:rPr>
              <a:t>Goals for the Year</a:t>
            </a:r>
            <a:endParaRPr lang="en-US" sz="4700"/>
          </a:p>
        </p:txBody>
      </p:sp>
      <p:sp>
        <p:nvSpPr>
          <p:cNvPr id="130" name="Google Shape;130;p3"/>
          <p:cNvSpPr txBox="1">
            <a:spLocks noGrp="1"/>
          </p:cNvSpPr>
          <p:nvPr>
            <p:ph idx="1"/>
          </p:nvPr>
        </p:nvSpPr>
        <p:spPr>
          <a:xfrm>
            <a:off x="473202" y="2660904"/>
            <a:ext cx="3614166" cy="3547872"/>
          </a:xfrm>
          <a:prstGeom prst="rect">
            <a:avLst/>
          </a:prstGeom>
        </p:spPr>
        <p:txBody>
          <a:bodyPr spcFirstLastPara="1" lIns="91425" tIns="45700" rIns="91425" bIns="45700" anchor="t" anchorCtr="0">
            <a:normAutofit fontScale="92500" lnSpcReduction="20000"/>
          </a:bodyPr>
          <a:lstStyle/>
          <a:p>
            <a:pPr marL="457200" marR="0" lvl="0" indent="-457200" rtl="0">
              <a:spcBef>
                <a:spcPts val="0"/>
              </a:spcBef>
              <a:spcAft>
                <a:spcPts val="0"/>
              </a:spcAft>
              <a:buClr>
                <a:srgbClr val="EF53A5"/>
              </a:buClr>
              <a:buSzPts val="2240"/>
              <a:buFont typeface="Century Gothic"/>
              <a:buAutoNum type="arabicPeriod"/>
            </a:pPr>
            <a:r>
              <a:rPr lang="en-US" sz="2000" b="0" i="0" u="none" strike="noStrike" cap="none" dirty="0">
                <a:latin typeface="Century Gothic"/>
                <a:ea typeface="Century Gothic"/>
                <a:cs typeface="Century Gothic"/>
                <a:sym typeface="Century Gothic"/>
              </a:rPr>
              <a:t>Have every student reach or exceed Common Core State and District standards.</a:t>
            </a:r>
            <a:endParaRPr lang="en-US" sz="2000" dirty="0"/>
          </a:p>
          <a:p>
            <a:pPr marL="457200" marR="0" lvl="0" indent="-457200" rtl="0">
              <a:spcBef>
                <a:spcPts val="1000"/>
              </a:spcBef>
              <a:spcAft>
                <a:spcPts val="0"/>
              </a:spcAft>
              <a:buClr>
                <a:srgbClr val="EF53A5"/>
              </a:buClr>
              <a:buSzPts val="2240"/>
              <a:buFont typeface="Century Gothic"/>
              <a:buAutoNum type="arabicPeriod"/>
            </a:pPr>
            <a:r>
              <a:rPr lang="en-US" sz="2000" b="0" i="0" u="none" strike="noStrike" cap="none" dirty="0">
                <a:latin typeface="Century Gothic"/>
                <a:ea typeface="Century Gothic"/>
                <a:cs typeface="Century Gothic"/>
                <a:sym typeface="Century Gothic"/>
              </a:rPr>
              <a:t>Provide a safe, fun-filled, nurturing learning environment where children thrive.</a:t>
            </a:r>
            <a:endParaRPr lang="en-US" sz="2000" dirty="0"/>
          </a:p>
          <a:p>
            <a:pPr marL="457200" marR="0" lvl="0" indent="-457200" rtl="0">
              <a:spcBef>
                <a:spcPts val="1000"/>
              </a:spcBef>
              <a:spcAft>
                <a:spcPts val="0"/>
              </a:spcAft>
              <a:buClr>
                <a:srgbClr val="EF53A5"/>
              </a:buClr>
              <a:buSzPts val="2240"/>
              <a:buFont typeface="Century Gothic"/>
              <a:buAutoNum type="arabicPeriod"/>
            </a:pPr>
            <a:r>
              <a:rPr lang="en-US" sz="2000" b="0" i="0" u="none" strike="noStrike" cap="none" dirty="0">
                <a:latin typeface="Century Gothic"/>
                <a:ea typeface="Century Gothic"/>
                <a:cs typeface="Century Gothic"/>
                <a:sym typeface="Century Gothic"/>
              </a:rPr>
              <a:t>Increase each child’s academic success in all subject areas.</a:t>
            </a:r>
            <a:endParaRPr lang="en-US" sz="2000" dirty="0"/>
          </a:p>
          <a:p>
            <a:pPr marL="457200" marR="0" lvl="0" indent="-457200" rtl="0">
              <a:spcBef>
                <a:spcPts val="1000"/>
              </a:spcBef>
              <a:spcAft>
                <a:spcPts val="0"/>
              </a:spcAft>
              <a:buClr>
                <a:srgbClr val="EF53A5"/>
              </a:buClr>
              <a:buSzPts val="2240"/>
              <a:buFont typeface="Century Gothic"/>
              <a:buAutoNum type="arabicPeriod"/>
            </a:pPr>
            <a:r>
              <a:rPr lang="en-US" sz="2000" b="0" i="0" u="none" strike="noStrike" cap="none" dirty="0">
                <a:latin typeface="Century Gothic"/>
                <a:ea typeface="Century Gothic"/>
                <a:cs typeface="Century Gothic"/>
                <a:sym typeface="Century Gothic"/>
              </a:rPr>
              <a:t>Develop student</a:t>
            </a:r>
            <a:r>
              <a:rPr lang="en-US" sz="2000" dirty="0">
                <a:latin typeface="Century Gothic"/>
                <a:ea typeface="Century Gothic"/>
                <a:cs typeface="Century Gothic"/>
                <a:sym typeface="Century Gothic"/>
              </a:rPr>
              <a:t>s’</a:t>
            </a:r>
            <a:r>
              <a:rPr lang="en-US" sz="2000" b="0" i="0" u="none" strike="noStrike" cap="none" dirty="0">
                <a:latin typeface="Century Gothic"/>
                <a:ea typeface="Century Gothic"/>
                <a:cs typeface="Century Gothic"/>
                <a:sym typeface="Century Gothic"/>
              </a:rPr>
              <a:t>  organizational skills and sense of responsibility.</a:t>
            </a:r>
            <a:endParaRPr lang="en-US" sz="2000" dirty="0"/>
          </a:p>
          <a:p>
            <a:pPr marL="342900" marR="0" lvl="0" indent="-200660" rtl="0">
              <a:spcBef>
                <a:spcPts val="1000"/>
              </a:spcBef>
              <a:spcAft>
                <a:spcPts val="0"/>
              </a:spcAft>
              <a:buClr>
                <a:srgbClr val="EF53A5"/>
              </a:buClr>
              <a:buSzPts val="2240"/>
              <a:buFont typeface="Noto Sans Symbols"/>
              <a:buNone/>
            </a:pPr>
            <a:endParaRPr lang="en-US" sz="1600" b="0" i="0" u="none" dirty="0">
              <a:latin typeface="Century Gothic"/>
              <a:ea typeface="Century Gothic"/>
              <a:cs typeface="Century Gothic"/>
              <a:sym typeface="Century Gothic"/>
            </a:endParaRPr>
          </a:p>
        </p:txBody>
      </p:sp>
      <p:pic>
        <p:nvPicPr>
          <p:cNvPr id="131" name="Google Shape;131;p3"/>
          <p:cNvPicPr preferRelativeResize="0"/>
          <p:nvPr/>
        </p:nvPicPr>
        <p:blipFill rotWithShape="1">
          <a:blip r:embed="rId3"/>
          <a:stretch/>
        </p:blipFill>
        <p:spPr>
          <a:xfrm>
            <a:off x="4574286" y="2057434"/>
            <a:ext cx="4094226" cy="2743131"/>
          </a:xfrm>
          <a:prstGeom prst="rect">
            <a:avLst/>
          </a:prstGeom>
          <a:noFill/>
        </p:spPr>
      </p:pic>
      <p:sp>
        <p:nvSpPr>
          <p:cNvPr id="2" name="Rectangle 1">
            <a:extLst>
              <a:ext uri="{FF2B5EF4-FFF2-40B4-BE49-F238E27FC236}">
                <a16:creationId xmlns:a16="http://schemas.microsoft.com/office/drawing/2014/main" id="{3F1BDD7C-C1C2-4B26-92B1-7455604DF8D3}"/>
              </a:ext>
            </a:extLst>
          </p:cNvPr>
          <p:cNvSpPr/>
          <p:nvPr/>
        </p:nvSpPr>
        <p:spPr>
          <a:xfrm flipH="1">
            <a:off x="43688" y="0"/>
            <a:ext cx="9056914"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2528887" y="468312"/>
            <a:ext cx="38862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EB1EC"/>
              </a:buClr>
              <a:buSzPts val="4500"/>
              <a:buFont typeface="Century Gothic"/>
              <a:buNone/>
            </a:pPr>
            <a:r>
              <a:rPr lang="en-US" sz="4300" b="1" dirty="0">
                <a:latin typeface="Century Gothic" panose="020B0502020202020204" pitchFamily="34" charset="0"/>
              </a:rPr>
              <a:t>Expectations</a:t>
            </a:r>
          </a:p>
        </p:txBody>
      </p:sp>
      <p:graphicFrame>
        <p:nvGraphicFramePr>
          <p:cNvPr id="140" name="Google Shape;137;p4">
            <a:extLst>
              <a:ext uri="{FF2B5EF4-FFF2-40B4-BE49-F238E27FC236}">
                <a16:creationId xmlns:a16="http://schemas.microsoft.com/office/drawing/2014/main" id="{BD1DFFE8-CEF0-471B-AC08-FE02EFED1510}"/>
              </a:ext>
            </a:extLst>
          </p:cNvPr>
          <p:cNvGraphicFramePr>
            <a:graphicFrameLocks noGrp="1"/>
          </p:cNvGraphicFramePr>
          <p:nvPr>
            <p:ph idx="1"/>
            <p:extLst>
              <p:ext uri="{D42A27DB-BD31-4B8C-83A1-F6EECF244321}">
                <p14:modId xmlns:p14="http://schemas.microsoft.com/office/powerpoint/2010/main" val="2363211992"/>
              </p:ext>
            </p:extLst>
          </p:nvPr>
        </p:nvGraphicFramePr>
        <p:xfrm>
          <a:off x="533400" y="1154112"/>
          <a:ext cx="8129587" cy="5322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83F5DD6F-CB9E-4E1B-853A-343CEB0C54D6}"/>
              </a:ext>
            </a:extLst>
          </p:cNvPr>
          <p:cNvSpPr/>
          <p:nvPr/>
        </p:nvSpPr>
        <p:spPr>
          <a:xfrm flipH="1" flipV="1">
            <a:off x="0" y="-1"/>
            <a:ext cx="9144000" cy="683659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7F6934-DD94-486D-A892-E88B6ACA7B7A}"/>
              </a:ext>
            </a:extLst>
          </p:cNvPr>
          <p:cNvSpPr txBox="1"/>
          <p:nvPr/>
        </p:nvSpPr>
        <p:spPr>
          <a:xfrm>
            <a:off x="2184399" y="529992"/>
            <a:ext cx="4968875" cy="1569660"/>
          </a:xfrm>
          <a:prstGeom prst="rect">
            <a:avLst/>
          </a:prstGeom>
          <a:noFill/>
        </p:spPr>
        <p:txBody>
          <a:bodyPr wrap="square" rtlCol="0">
            <a:spAutoFit/>
          </a:bodyPr>
          <a:lstStyle/>
          <a:p>
            <a:pPr algn="ctr"/>
            <a:r>
              <a:rPr lang="en-US" sz="2400" b="1" dirty="0">
                <a:latin typeface="Century Gothic" panose="020B0502020202020204" pitchFamily="34" charset="0"/>
              </a:rPr>
              <a:t>Class Website</a:t>
            </a:r>
          </a:p>
          <a:p>
            <a:pPr algn="ctr"/>
            <a:r>
              <a:rPr lang="en-US" sz="2400" b="1" dirty="0">
                <a:latin typeface="Century Gothic" panose="020B0502020202020204" pitchFamily="34" charset="0"/>
              </a:rPr>
              <a:t>Access my website via Cal Aero Website under the classrooms tab.</a:t>
            </a:r>
          </a:p>
        </p:txBody>
      </p:sp>
      <p:sp>
        <p:nvSpPr>
          <p:cNvPr id="10" name="Rectangle 9">
            <a:extLst>
              <a:ext uri="{FF2B5EF4-FFF2-40B4-BE49-F238E27FC236}">
                <a16:creationId xmlns:a16="http://schemas.microsoft.com/office/drawing/2014/main" id="{77954489-9D37-4A06-9887-D20D6B51FF61}"/>
              </a:ext>
            </a:extLst>
          </p:cNvPr>
          <p:cNvSpPr/>
          <p:nvPr/>
        </p:nvSpPr>
        <p:spPr>
          <a:xfrm flipH="1" flipV="1">
            <a:off x="0" y="1087"/>
            <a:ext cx="9144000" cy="685691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computer screen&#10;&#10;Description automatically generated">
            <a:extLst>
              <a:ext uri="{FF2B5EF4-FFF2-40B4-BE49-F238E27FC236}">
                <a16:creationId xmlns:a16="http://schemas.microsoft.com/office/drawing/2014/main" id="{9ADB8AED-7125-4B27-1209-1F3B14A38678}"/>
              </a:ext>
            </a:extLst>
          </p:cNvPr>
          <p:cNvPicPr>
            <a:picLocks noChangeAspect="1"/>
          </p:cNvPicPr>
          <p:nvPr/>
        </p:nvPicPr>
        <p:blipFill rotWithShape="1">
          <a:blip r:embed="rId2"/>
          <a:srcRect r="4937" b="46155"/>
          <a:stretch/>
        </p:blipFill>
        <p:spPr>
          <a:xfrm>
            <a:off x="1778764" y="2327051"/>
            <a:ext cx="5586471" cy="2058969"/>
          </a:xfrm>
          <a:prstGeom prst="rect">
            <a:avLst/>
          </a:prstGeom>
        </p:spPr>
      </p:pic>
    </p:spTree>
    <p:extLst>
      <p:ext uri="{BB962C8B-B14F-4D97-AF65-F5344CB8AC3E}">
        <p14:creationId xmlns:p14="http://schemas.microsoft.com/office/powerpoint/2010/main" val="1346496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473202" y="640080"/>
            <a:ext cx="3614166" cy="1481328"/>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Classwork</a:t>
            </a:r>
            <a:endParaRPr lang="en-US" sz="4300" dirty="0"/>
          </a:p>
        </p:txBody>
      </p:sp>
      <p:sp>
        <p:nvSpPr>
          <p:cNvPr id="193" name="Google Shape;193;p11"/>
          <p:cNvSpPr txBox="1">
            <a:spLocks noGrp="1"/>
          </p:cNvSpPr>
          <p:nvPr>
            <p:ph idx="1"/>
          </p:nvPr>
        </p:nvSpPr>
        <p:spPr>
          <a:xfrm>
            <a:off x="473202" y="2660904"/>
            <a:ext cx="3614166" cy="3547872"/>
          </a:xfrm>
          <a:prstGeom prst="rect">
            <a:avLst/>
          </a:prstGeom>
        </p:spPr>
        <p:txBody>
          <a:bodyPr spcFirstLastPara="1" lIns="91425" tIns="45700" rIns="91425" bIns="45700" anchor="t" anchorCtr="0">
            <a:normAutofit fontScale="92500" lnSpcReduction="20000"/>
          </a:bodyPr>
          <a:lstStyle/>
          <a:p>
            <a:pPr marL="342900" marR="0" lvl="0" indent="-342900" rtl="0">
              <a:spcBef>
                <a:spcPts val="0"/>
              </a:spcBef>
              <a:spcAft>
                <a:spcPts val="0"/>
              </a:spcAft>
              <a:buClr>
                <a:srgbClr val="EF53A5"/>
              </a:buClr>
              <a:buSzPts val="2240"/>
              <a:buFont typeface="Noto Sans Symbols"/>
              <a:buChar char="►"/>
            </a:pPr>
            <a:r>
              <a:rPr lang="en-US" sz="1900" b="0" i="0" u="none" dirty="0">
                <a:latin typeface="Century Gothic"/>
                <a:ea typeface="Century Gothic"/>
                <a:cs typeface="Century Gothic"/>
                <a:sym typeface="Century Gothic"/>
              </a:rPr>
              <a:t>It is important that each student completes his/her classwork. </a:t>
            </a:r>
          </a:p>
          <a:p>
            <a:pPr marL="342900" marR="0" lvl="0" indent="-342900" rtl="0">
              <a:spcBef>
                <a:spcPts val="0"/>
              </a:spcBef>
              <a:spcAft>
                <a:spcPts val="0"/>
              </a:spcAft>
              <a:buClr>
                <a:srgbClr val="EF53A5"/>
              </a:buClr>
              <a:buSzPts val="2240"/>
              <a:buFont typeface="Noto Sans Symbols"/>
              <a:buChar char="►"/>
            </a:pPr>
            <a:r>
              <a:rPr lang="en-US" sz="1900" b="0" i="0" u="none" dirty="0">
                <a:latin typeface="Century Gothic"/>
                <a:ea typeface="Century Gothic"/>
                <a:cs typeface="Century Gothic"/>
                <a:sym typeface="Century Gothic"/>
              </a:rPr>
              <a:t>If classwork is not finished in the time allotted, the student </a:t>
            </a:r>
            <a:r>
              <a:rPr lang="en-US" sz="1900" b="0" i="1" u="none" dirty="0">
                <a:latin typeface="Century Gothic"/>
                <a:ea typeface="Century Gothic"/>
                <a:cs typeface="Century Gothic"/>
                <a:sym typeface="Century Gothic"/>
              </a:rPr>
              <a:t>may</a:t>
            </a:r>
            <a:r>
              <a:rPr lang="en-US" sz="1900" b="0" i="0" u="none" dirty="0">
                <a:latin typeface="Century Gothic"/>
                <a:ea typeface="Century Gothic"/>
                <a:cs typeface="Century Gothic"/>
                <a:sym typeface="Century Gothic"/>
              </a:rPr>
              <a:t> have to complete it at the during recess or at home.</a:t>
            </a:r>
          </a:p>
          <a:p>
            <a:pPr marL="342900" marR="0" lvl="0" indent="-342900" rtl="0">
              <a:spcBef>
                <a:spcPts val="0"/>
              </a:spcBef>
              <a:spcAft>
                <a:spcPts val="0"/>
              </a:spcAft>
              <a:buClr>
                <a:srgbClr val="EF53A5"/>
              </a:buClr>
              <a:buSzPts val="2240"/>
              <a:buFont typeface="Noto Sans Symbols"/>
              <a:buChar char="►"/>
            </a:pPr>
            <a:r>
              <a:rPr lang="en-US" sz="1900" dirty="0">
                <a:latin typeface="Century Gothic"/>
                <a:ea typeface="Century Gothic"/>
                <a:cs typeface="Century Gothic"/>
                <a:sym typeface="Century Gothic"/>
              </a:rPr>
              <a:t>Make sure to check your child’s unfinished work section of his/her Aviator folder for any unfinished work nightly.</a:t>
            </a:r>
            <a:r>
              <a:rPr lang="en-US" sz="1900" b="0" i="0" u="none" dirty="0">
                <a:latin typeface="Century Gothic"/>
                <a:ea typeface="Century Gothic"/>
                <a:cs typeface="Century Gothic"/>
                <a:sym typeface="Century Gothic"/>
              </a:rPr>
              <a:t> </a:t>
            </a:r>
          </a:p>
          <a:p>
            <a:pPr marL="342900" marR="0" lvl="0" indent="-342900" rtl="0">
              <a:spcBef>
                <a:spcPts val="0"/>
              </a:spcBef>
              <a:spcAft>
                <a:spcPts val="0"/>
              </a:spcAft>
              <a:buClr>
                <a:srgbClr val="EF53A5"/>
              </a:buClr>
              <a:buSzPts val="2240"/>
              <a:buFont typeface="Noto Sans Symbols"/>
              <a:buChar char="►"/>
            </a:pPr>
            <a:r>
              <a:rPr lang="en-US" sz="1900" b="0" i="0" u="none" dirty="0">
                <a:latin typeface="Century Gothic"/>
                <a:ea typeface="Century Gothic"/>
                <a:cs typeface="Century Gothic"/>
                <a:sym typeface="Century Gothic"/>
              </a:rPr>
              <a:t>To ensure that students always do their best, they may be asked to do an assignment over.</a:t>
            </a:r>
            <a:endParaRPr lang="en-US" sz="1900" dirty="0"/>
          </a:p>
          <a:p>
            <a:pPr marL="342900" marR="0" lvl="0" indent="-200660" rtl="0">
              <a:spcBef>
                <a:spcPts val="1000"/>
              </a:spcBef>
              <a:spcAft>
                <a:spcPts val="0"/>
              </a:spcAft>
              <a:buClr>
                <a:srgbClr val="EF53A5"/>
              </a:buClr>
              <a:buSzPts val="2240"/>
              <a:buFont typeface="Noto Sans Symbols"/>
              <a:buNone/>
            </a:pPr>
            <a:endParaRPr lang="en-US" sz="1900" b="0" i="0" u="none" dirty="0">
              <a:latin typeface="Century Gothic"/>
              <a:ea typeface="Century Gothic"/>
              <a:cs typeface="Century Gothic"/>
              <a:sym typeface="Century Gothic"/>
            </a:endParaRPr>
          </a:p>
        </p:txBody>
      </p:sp>
      <p:pic>
        <p:nvPicPr>
          <p:cNvPr id="194" name="Google Shape;194;p11" descr="Image result for class work"/>
          <p:cNvPicPr preferRelativeResize="0"/>
          <p:nvPr/>
        </p:nvPicPr>
        <p:blipFill rotWithShape="1">
          <a:blip r:embed="rId3"/>
          <a:stretch/>
        </p:blipFill>
        <p:spPr>
          <a:xfrm>
            <a:off x="4574286" y="1898783"/>
            <a:ext cx="4094226" cy="3060433"/>
          </a:xfrm>
          <a:prstGeom prst="rect">
            <a:avLst/>
          </a:prstGeom>
          <a:noFill/>
        </p:spPr>
      </p:pic>
      <p:sp>
        <p:nvSpPr>
          <p:cNvPr id="5" name="Rectangle 4">
            <a:extLst>
              <a:ext uri="{FF2B5EF4-FFF2-40B4-BE49-F238E27FC236}">
                <a16:creationId xmlns:a16="http://schemas.microsoft.com/office/drawing/2014/main" id="{44CD7BA6-BCF1-4586-88A3-A3A4350DFF87}"/>
              </a:ext>
            </a:extLst>
          </p:cNvPr>
          <p:cNvSpPr/>
          <p:nvPr/>
        </p:nvSpPr>
        <p:spPr>
          <a:xfrm flipH="1" flipV="1">
            <a:off x="45720" y="-1"/>
            <a:ext cx="90982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482600" y="321734"/>
            <a:ext cx="5175895" cy="1135737"/>
          </a:xfrm>
          <a:prstGeom prst="rect">
            <a:avLst/>
          </a:prstGeom>
        </p:spPr>
        <p:txBody>
          <a:bodyPr spcFirstLastPara="1" lIns="91425" tIns="45700" rIns="91425" bIns="45700" anchorCtr="0">
            <a:normAutofit/>
          </a:bodyPr>
          <a:lstStyle/>
          <a:p>
            <a:pPr marL="0" lvl="0" indent="0" rtl="0">
              <a:spcBef>
                <a:spcPts val="0"/>
              </a:spcBef>
              <a:spcAft>
                <a:spcPts val="0"/>
              </a:spcAft>
              <a:buClr>
                <a:srgbClr val="EEB1EC"/>
              </a:buClr>
              <a:buSzPts val="4400"/>
              <a:buFont typeface="Century Gothic"/>
              <a:buNone/>
            </a:pPr>
            <a:br>
              <a:rPr lang="en-US" sz="2600" b="1" dirty="0">
                <a:latin typeface="Century Gothic"/>
                <a:ea typeface="Century Gothic"/>
                <a:cs typeface="Century Gothic"/>
                <a:sym typeface="Century Gothic"/>
              </a:rPr>
            </a:br>
            <a:r>
              <a:rPr lang="en-US" sz="2600" b="1" i="0" u="none" dirty="0">
                <a:latin typeface="Century Gothic"/>
                <a:ea typeface="Century Gothic"/>
                <a:cs typeface="Century Gothic"/>
                <a:sym typeface="Century Gothic"/>
              </a:rPr>
              <a:t>McGraw-Hill Reading Wonders </a:t>
            </a:r>
            <a:endParaRPr lang="en-US" sz="2600" dirty="0"/>
          </a:p>
        </p:txBody>
      </p:sp>
      <p:sp>
        <p:nvSpPr>
          <p:cNvPr id="167" name="Google Shape;167;p8"/>
          <p:cNvSpPr txBox="1">
            <a:spLocks noGrp="1"/>
          </p:cNvSpPr>
          <p:nvPr>
            <p:ph idx="1"/>
          </p:nvPr>
        </p:nvSpPr>
        <p:spPr>
          <a:xfrm>
            <a:off x="482601" y="1782981"/>
            <a:ext cx="5175894" cy="4393982"/>
          </a:xfrm>
          <a:prstGeom prst="rect">
            <a:avLst/>
          </a:prstGeom>
        </p:spPr>
        <p:txBody>
          <a:bodyPr spcFirstLastPara="1" lIns="91425" tIns="45700" rIns="91425" bIns="45700" anchorCtr="0">
            <a:noAutofit/>
          </a:bodyPr>
          <a:lstStyle/>
          <a:p>
            <a:pPr marL="342900" marR="0" lvl="0" indent="-342900" rtl="0">
              <a:spcBef>
                <a:spcPts val="0"/>
              </a:spcBef>
              <a:spcAft>
                <a:spcPts val="0"/>
              </a:spcAft>
              <a:buClr>
                <a:srgbClr val="EF53A5"/>
              </a:buClr>
              <a:buSzPts val="1600"/>
              <a:buFont typeface="Noto Sans Symbols"/>
              <a:buChar char="►"/>
            </a:pPr>
            <a:r>
              <a:rPr lang="en-US" sz="2000" b="1" dirty="0">
                <a:latin typeface="Century Gothic"/>
                <a:ea typeface="Century Gothic"/>
                <a:cs typeface="Century Gothic"/>
                <a:sym typeface="Century Gothic"/>
              </a:rPr>
              <a:t>Focus will be on:</a:t>
            </a:r>
            <a:r>
              <a:rPr lang="en-US" sz="2000" b="1" i="0" u="none" dirty="0">
                <a:latin typeface="Century Gothic"/>
                <a:ea typeface="Century Gothic"/>
                <a:cs typeface="Century Gothic"/>
                <a:sym typeface="Century Gothic"/>
              </a:rPr>
              <a:t> </a:t>
            </a:r>
            <a:endParaRPr lang="en-US" sz="2000" b="1"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Vocabulary Instruction</a:t>
            </a:r>
            <a:endParaRPr lang="en-US" sz="2000"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Reading Comprehension Skill Development</a:t>
            </a:r>
            <a:endParaRPr lang="en-US" sz="2000"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Phonics</a:t>
            </a:r>
            <a:endParaRPr lang="en-US" sz="2000"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Spelling</a:t>
            </a:r>
            <a:endParaRPr lang="en-US" sz="2000"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Grammar</a:t>
            </a:r>
            <a:endParaRPr lang="en-US" sz="2000"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Writing </a:t>
            </a:r>
            <a:endParaRPr lang="en-US" sz="2000" dirty="0"/>
          </a:p>
          <a:p>
            <a:pPr marL="342900" marR="0" lvl="0" indent="-342900" rtl="0">
              <a:spcBef>
                <a:spcPts val="1000"/>
              </a:spcBef>
              <a:spcAft>
                <a:spcPts val="0"/>
              </a:spcAft>
              <a:buClr>
                <a:srgbClr val="EF53A5"/>
              </a:buClr>
              <a:buSzPts val="1600"/>
              <a:buFont typeface="Noto Sans Symbols"/>
              <a:buChar char="►"/>
            </a:pPr>
            <a:r>
              <a:rPr lang="en-US" sz="2000" b="1" i="0" u="none" dirty="0">
                <a:latin typeface="Century Gothic"/>
                <a:ea typeface="Century Gothic"/>
                <a:cs typeface="Century Gothic"/>
                <a:sym typeface="Century Gothic"/>
              </a:rPr>
              <a:t>Writing Domains:          </a:t>
            </a:r>
            <a:endParaRPr lang="en-US" sz="2000" b="1"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Informational      </a:t>
            </a:r>
            <a:endParaRPr lang="en-US" sz="2000" dirty="0"/>
          </a:p>
          <a:p>
            <a:pPr marL="742950" marR="0" lvl="1" indent="-285750" rtl="0">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Narrative                 </a:t>
            </a:r>
            <a:endParaRPr lang="en-US" sz="2000" dirty="0"/>
          </a:p>
          <a:p>
            <a:pPr marL="742950" lvl="1" indent="-285750">
              <a:spcBef>
                <a:spcPts val="1000"/>
              </a:spcBef>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Opinion</a:t>
            </a:r>
            <a:endParaRPr lang="en-US" sz="2000" dirty="0"/>
          </a:p>
        </p:txBody>
      </p:sp>
      <p:pic>
        <p:nvPicPr>
          <p:cNvPr id="168" name="Google Shape;168;p8" descr="Wonders Literature Anthology, Grade 2 (ELEMENTARY CORE READING): Donald Bear; McGraw-Hill Education..."/>
          <p:cNvPicPr preferRelativeResize="0"/>
          <p:nvPr/>
        </p:nvPicPr>
        <p:blipFill rotWithShape="1">
          <a:blip r:embed="rId3"/>
          <a:srcRect l="4227" r="18784" b="-5"/>
          <a:stretch/>
        </p:blipFill>
        <p:spPr>
          <a:xfrm rot="740576">
            <a:off x="5686228" y="977006"/>
            <a:ext cx="2102915" cy="2635439"/>
          </a:xfrm>
          <a:prstGeom prst="rect">
            <a:avLst/>
          </a:prstGeom>
          <a:noFill/>
        </p:spPr>
      </p:pic>
      <p:sp>
        <p:nvSpPr>
          <p:cNvPr id="6" name="Rectangle 5">
            <a:extLst>
              <a:ext uri="{FF2B5EF4-FFF2-40B4-BE49-F238E27FC236}">
                <a16:creationId xmlns:a16="http://schemas.microsoft.com/office/drawing/2014/main" id="{2085042D-2185-450F-BADF-24364B9FA162}"/>
              </a:ext>
            </a:extLst>
          </p:cNvPr>
          <p:cNvSpPr/>
          <p:nvPr/>
        </p:nvSpPr>
        <p:spPr>
          <a:xfrm flipH="1" flipV="1">
            <a:off x="45720" y="-1"/>
            <a:ext cx="909828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FD43A4-C1CF-4D69-84D9-8578043FACA7}"/>
              </a:ext>
            </a:extLst>
          </p:cNvPr>
          <p:cNvSpPr txBox="1"/>
          <p:nvPr/>
        </p:nvSpPr>
        <p:spPr>
          <a:xfrm flipH="1">
            <a:off x="488632" y="135549"/>
            <a:ext cx="5256439" cy="754053"/>
          </a:xfrm>
          <a:prstGeom prst="rect">
            <a:avLst/>
          </a:prstGeom>
          <a:noFill/>
        </p:spPr>
        <p:txBody>
          <a:bodyPr wrap="square" rtlCol="0">
            <a:spAutoFit/>
          </a:bodyPr>
          <a:lstStyle/>
          <a:p>
            <a:pPr>
              <a:spcAft>
                <a:spcPts val="600"/>
              </a:spcAft>
            </a:pPr>
            <a:r>
              <a:rPr lang="en-US" sz="4300" b="1" dirty="0">
                <a:latin typeface="Century Gothic" panose="020B0502020202020204" pitchFamily="34" charset="0"/>
              </a:rPr>
              <a:t>ELA Curriculum</a:t>
            </a:r>
          </a:p>
        </p:txBody>
      </p:sp>
      <p:sp>
        <p:nvSpPr>
          <p:cNvPr id="3" name="TextBox 2">
            <a:extLst>
              <a:ext uri="{FF2B5EF4-FFF2-40B4-BE49-F238E27FC236}">
                <a16:creationId xmlns:a16="http://schemas.microsoft.com/office/drawing/2014/main" id="{2228A0CC-A65E-4D85-AA11-1504BE0BD389}"/>
              </a:ext>
            </a:extLst>
          </p:cNvPr>
          <p:cNvSpPr txBox="1"/>
          <p:nvPr/>
        </p:nvSpPr>
        <p:spPr>
          <a:xfrm>
            <a:off x="4816877" y="4156500"/>
            <a:ext cx="3375778" cy="2062103"/>
          </a:xfrm>
          <a:prstGeom prst="rect">
            <a:avLst/>
          </a:prstGeom>
          <a:noFill/>
        </p:spPr>
        <p:txBody>
          <a:bodyPr wrap="square" rtlCol="0">
            <a:spAutoFit/>
          </a:bodyPr>
          <a:lstStyle/>
          <a:p>
            <a:pPr algn="ctr">
              <a:spcAft>
                <a:spcPts val="600"/>
              </a:spcAft>
            </a:pPr>
            <a:r>
              <a:rPr lang="en-US" sz="2000" b="1" dirty="0">
                <a:latin typeface="Century Gothic" panose="020B0502020202020204" pitchFamily="34" charset="0"/>
              </a:rPr>
              <a:t>Online Access:</a:t>
            </a:r>
          </a:p>
          <a:p>
            <a:pPr algn="ctr">
              <a:spcAft>
                <a:spcPts val="600"/>
              </a:spcAft>
            </a:pPr>
            <a:r>
              <a:rPr lang="en-US" sz="2000" b="0" i="0" dirty="0">
                <a:latin typeface="Century Gothic" panose="020B0502020202020204" pitchFamily="34" charset="0"/>
              </a:rPr>
              <a:t>Online access for students and parents can be found </a:t>
            </a:r>
            <a:r>
              <a:rPr lang="en-US" sz="2000" dirty="0">
                <a:latin typeface="Century Gothic" panose="020B0502020202020204" pitchFamily="34" charset="0"/>
              </a:rPr>
              <a:t>on</a:t>
            </a:r>
            <a:r>
              <a:rPr lang="en-US" sz="2000" b="0" i="0" dirty="0">
                <a:latin typeface="Century Gothic" panose="020B0502020202020204" pitchFamily="34" charset="0"/>
              </a:rPr>
              <a:t> </a:t>
            </a:r>
            <a:r>
              <a:rPr lang="en-US" sz="2000" dirty="0">
                <a:latin typeface="Century Gothic" panose="020B0502020202020204" pitchFamily="34" charset="0"/>
              </a:rPr>
              <a:t>your child’s </a:t>
            </a:r>
            <a:r>
              <a:rPr lang="en-US" sz="2000" dirty="0" err="1">
                <a:latin typeface="Century Gothic" panose="020B0502020202020204" pitchFamily="34" charset="0"/>
              </a:rPr>
              <a:t>ClassLink</a:t>
            </a:r>
            <a:r>
              <a:rPr lang="en-US" sz="2000" dirty="0">
                <a:latin typeface="Century Gothic" panose="020B0502020202020204" pitchFamily="34" charset="0"/>
              </a:rPr>
              <a:t> account. </a:t>
            </a:r>
          </a:p>
          <a:p>
            <a:pPr algn="ctr">
              <a:spcAft>
                <a:spcPts val="600"/>
              </a:spcAft>
            </a:pPr>
            <a:endParaRPr lang="en-US" dirty="0">
              <a:latin typeface="Century Gothic" panose="020B0502020202020204" pitchFamily="34" charset="0"/>
            </a:endParaRPr>
          </a:p>
        </p:txBody>
      </p:sp>
    </p:spTree>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sp>
        <p:nvSpPr>
          <p:cNvPr id="3" name="Title 2">
            <a:extLst>
              <a:ext uri="{FF2B5EF4-FFF2-40B4-BE49-F238E27FC236}">
                <a16:creationId xmlns:a16="http://schemas.microsoft.com/office/drawing/2014/main" id="{70A38477-7107-4609-B395-A76A883AB533}"/>
              </a:ext>
            </a:extLst>
          </p:cNvPr>
          <p:cNvSpPr>
            <a:spLocks noGrp="1"/>
          </p:cNvSpPr>
          <p:nvPr>
            <p:ph type="title"/>
          </p:nvPr>
        </p:nvSpPr>
        <p:spPr>
          <a:xfrm>
            <a:off x="628650" y="365127"/>
            <a:ext cx="7886700" cy="1311274"/>
          </a:xfrm>
        </p:spPr>
        <p:txBody>
          <a:bodyPr>
            <a:normAutofit/>
          </a:bodyPr>
          <a:lstStyle/>
          <a:p>
            <a:pPr>
              <a:lnSpc>
                <a:spcPct val="100000"/>
              </a:lnSpc>
            </a:pPr>
            <a:r>
              <a:rPr lang="en-US" sz="4300" b="1" dirty="0">
                <a:latin typeface="Century Gothic" panose="020B0502020202020204" pitchFamily="34" charset="0"/>
              </a:rPr>
              <a:t>Math Curriculum</a:t>
            </a:r>
            <a:br>
              <a:rPr lang="en-US" sz="4300" b="1" dirty="0">
                <a:latin typeface="Century Gothic" panose="020B0502020202020204" pitchFamily="34" charset="0"/>
              </a:rPr>
            </a:br>
            <a:r>
              <a:rPr lang="en-US" sz="2900" b="1" dirty="0" err="1">
                <a:latin typeface="Century Gothic" panose="020B0502020202020204" pitchFamily="34" charset="0"/>
              </a:rPr>
              <a:t>Savvas</a:t>
            </a:r>
            <a:r>
              <a:rPr lang="en-US" sz="2900" b="1" dirty="0">
                <a:latin typeface="Century Gothic" panose="020B0502020202020204" pitchFamily="34" charset="0"/>
              </a:rPr>
              <a:t> Envision Math</a:t>
            </a:r>
          </a:p>
        </p:txBody>
      </p:sp>
      <p:graphicFrame>
        <p:nvGraphicFramePr>
          <p:cNvPr id="208" name="Google Shape;176;p9">
            <a:extLst>
              <a:ext uri="{FF2B5EF4-FFF2-40B4-BE49-F238E27FC236}">
                <a16:creationId xmlns:a16="http://schemas.microsoft.com/office/drawing/2014/main" id="{8DF83BB8-8232-4F05-B3E1-C0E4DA337B2A}"/>
              </a:ext>
            </a:extLst>
          </p:cNvPr>
          <p:cNvGraphicFramePr>
            <a:graphicFrameLocks noGrp="1"/>
          </p:cNvGraphicFramePr>
          <p:nvPr>
            <p:ph idx="1"/>
            <p:extLst>
              <p:ext uri="{D42A27DB-BD31-4B8C-83A1-F6EECF244321}">
                <p14:modId xmlns:p14="http://schemas.microsoft.com/office/powerpoint/2010/main" val="115039434"/>
              </p:ext>
            </p:extLst>
          </p:nvPr>
        </p:nvGraphicFramePr>
        <p:xfrm>
          <a:off x="557815" y="1879601"/>
          <a:ext cx="4749228" cy="4318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8" name="Google Shape;178;p9"/>
          <p:cNvPicPr preferRelativeResize="0"/>
          <p:nvPr/>
        </p:nvPicPr>
        <p:blipFill rotWithShape="1">
          <a:blip r:embed="rId8"/>
          <a:stretch/>
        </p:blipFill>
        <p:spPr>
          <a:xfrm rot="765011">
            <a:off x="5960706" y="1150289"/>
            <a:ext cx="2135933" cy="2545799"/>
          </a:xfrm>
          <a:prstGeom prst="rect">
            <a:avLst/>
          </a:prstGeom>
          <a:noFill/>
        </p:spPr>
      </p:pic>
      <p:sp>
        <p:nvSpPr>
          <p:cNvPr id="7" name="Rectangle 6">
            <a:extLst>
              <a:ext uri="{FF2B5EF4-FFF2-40B4-BE49-F238E27FC236}">
                <a16:creationId xmlns:a16="http://schemas.microsoft.com/office/drawing/2014/main" id="{0CE0B94A-3745-44F4-8207-3FB3B002B019}"/>
              </a:ext>
            </a:extLst>
          </p:cNvPr>
          <p:cNvSpPr/>
          <p:nvPr/>
        </p:nvSpPr>
        <p:spPr>
          <a:xfrm flipH="1" flipV="1">
            <a:off x="0" y="0"/>
            <a:ext cx="9144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6DC24F-1898-4C2A-A4B3-8F82E49014B3}"/>
              </a:ext>
            </a:extLst>
          </p:cNvPr>
          <p:cNvSpPr txBox="1"/>
          <p:nvPr/>
        </p:nvSpPr>
        <p:spPr>
          <a:xfrm>
            <a:off x="5949373" y="4259407"/>
            <a:ext cx="2312835" cy="1938992"/>
          </a:xfrm>
          <a:prstGeom prst="rect">
            <a:avLst/>
          </a:prstGeom>
          <a:noFill/>
        </p:spPr>
        <p:txBody>
          <a:bodyPr wrap="square" rtlCol="0">
            <a:spAutoFit/>
          </a:bodyPr>
          <a:lstStyle/>
          <a:p>
            <a:r>
              <a:rPr lang="en-US" sz="2000" dirty="0">
                <a:solidFill>
                  <a:srgbClr val="6CE33D"/>
                </a:solidFill>
                <a:latin typeface="Comic Sans MS" panose="030F0702030302020204" pitchFamily="66" charset="0"/>
              </a:rPr>
              <a:t>Supplemental programs utilized daily on Chrome books in class.</a:t>
            </a:r>
          </a:p>
          <a:p>
            <a:pPr algn="ctr"/>
            <a:r>
              <a:rPr lang="en-US" sz="2000" dirty="0">
                <a:solidFill>
                  <a:srgbClr val="7030A0"/>
                </a:solidFill>
                <a:latin typeface="Comic Sans MS" panose="030F0702030302020204" pitchFamily="66" charset="0"/>
              </a:rPr>
              <a:t>Prodigy</a:t>
            </a:r>
          </a:p>
          <a:p>
            <a:pPr algn="ctr"/>
            <a:r>
              <a:rPr lang="en-US" sz="2000" dirty="0" err="1">
                <a:latin typeface="Comic Sans MS" panose="030F0702030302020204" pitchFamily="66" charset="0"/>
              </a:rPr>
              <a:t>Xtra</a:t>
            </a:r>
            <a:r>
              <a:rPr lang="en-US" sz="2000" dirty="0">
                <a:latin typeface="Comic Sans MS" panose="030F0702030302020204" pitchFamily="66" charset="0"/>
              </a:rPr>
              <a:t> Math</a:t>
            </a:r>
          </a:p>
        </p:txBody>
      </p:sp>
    </p:spTree>
  </p:cSld>
  <p:clrMapOvr>
    <a:masterClrMapping/>
  </p:clrMapOvr>
  <p:transition>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0DDE-D29F-4E7F-B15D-46E8365DF9FD}"/>
              </a:ext>
            </a:extLst>
          </p:cNvPr>
          <p:cNvSpPr>
            <a:spLocks noGrp="1"/>
          </p:cNvSpPr>
          <p:nvPr>
            <p:ph type="title"/>
          </p:nvPr>
        </p:nvSpPr>
        <p:spPr>
          <a:xfrm>
            <a:off x="461818" y="905164"/>
            <a:ext cx="8260360" cy="2733386"/>
          </a:xfrm>
        </p:spPr>
        <p:txBody>
          <a:bodyPr>
            <a:normAutofit fontScale="90000"/>
          </a:bodyPr>
          <a:lstStyle/>
          <a:p>
            <a:pPr algn="ctr" rtl="0" fontAlgn="base"/>
            <a:r>
              <a:rPr lang="en-US" sz="4800" b="1" i="0" dirty="0">
                <a:solidFill>
                  <a:srgbClr val="000000"/>
                </a:solidFill>
                <a:effectLst/>
                <a:latin typeface="Century Gothic" panose="020B0502020202020204" pitchFamily="34" charset="0"/>
              </a:rPr>
              <a:t>Other Core Subjects</a:t>
            </a:r>
            <a:br>
              <a:rPr lang="en-US" sz="4300" b="1" i="0" dirty="0">
                <a:solidFill>
                  <a:srgbClr val="000000"/>
                </a:solidFill>
                <a:effectLst/>
                <a:latin typeface="Century Gothic" panose="020B0502020202020204" pitchFamily="34" charset="0"/>
              </a:rPr>
            </a:br>
            <a:br>
              <a:rPr lang="en-US" sz="2700" b="1" i="0" dirty="0">
                <a:solidFill>
                  <a:srgbClr val="000000"/>
                </a:solidFill>
                <a:effectLst/>
                <a:latin typeface="Century Gothic" panose="020B0502020202020204" pitchFamily="34" charset="0"/>
              </a:rPr>
            </a:br>
            <a:r>
              <a:rPr lang="en-US" sz="2700" b="0" i="0" u="none" strike="noStrike" dirty="0">
                <a:solidFill>
                  <a:srgbClr val="000000"/>
                </a:solidFill>
                <a:effectLst/>
                <a:latin typeface="Century Gothic" panose="020B0502020202020204" pitchFamily="34" charset="0"/>
              </a:rPr>
              <a:t>English Language Development (ELD)</a:t>
            </a:r>
            <a:r>
              <a:rPr lang="en-US" sz="2700" b="0" i="0" dirty="0">
                <a:solidFill>
                  <a:srgbClr val="FFFFFF"/>
                </a:solidFill>
                <a:effectLst/>
                <a:latin typeface="Century Gothic" panose="020B0502020202020204" pitchFamily="34" charset="0"/>
              </a:rPr>
              <a:t>​</a:t>
            </a:r>
            <a:br>
              <a:rPr lang="en-US" sz="2700" b="0" i="0" dirty="0">
                <a:solidFill>
                  <a:srgbClr val="FFFFFF"/>
                </a:solidFill>
                <a:effectLst/>
                <a:latin typeface="Century Gothic" panose="020B0502020202020204" pitchFamily="34" charset="0"/>
              </a:rPr>
            </a:br>
            <a:r>
              <a:rPr lang="en-US" sz="2700" b="0" i="0" u="none" strike="noStrike" dirty="0">
                <a:solidFill>
                  <a:srgbClr val="000000"/>
                </a:solidFill>
                <a:effectLst/>
                <a:latin typeface="Century Gothic" panose="020B0502020202020204" pitchFamily="34" charset="0"/>
              </a:rPr>
              <a:t>-</a:t>
            </a:r>
            <a:r>
              <a:rPr lang="en-US" sz="2700" b="0" i="1" u="none" strike="noStrike" dirty="0">
                <a:solidFill>
                  <a:srgbClr val="000000"/>
                </a:solidFill>
                <a:effectLst/>
                <a:latin typeface="Century Gothic" panose="020B0502020202020204" pitchFamily="34" charset="0"/>
              </a:rPr>
              <a:t> </a:t>
            </a:r>
            <a:r>
              <a:rPr lang="en-US" sz="2700" b="0" i="1" u="none" strike="noStrike" dirty="0">
                <a:solidFill>
                  <a:srgbClr val="FF3300"/>
                </a:solidFill>
                <a:effectLst/>
                <a:latin typeface="Century Gothic" panose="020B0502020202020204" pitchFamily="34" charset="0"/>
              </a:rPr>
              <a:t>Remediation, Intervention &amp; Enrichment</a:t>
            </a:r>
            <a:r>
              <a:rPr lang="en-US" sz="2700" b="0" i="0" dirty="0">
                <a:solidFill>
                  <a:srgbClr val="FFFFFF"/>
                </a:solidFill>
                <a:effectLst/>
                <a:latin typeface="Century Gothic" panose="020B0502020202020204" pitchFamily="34" charset="0"/>
              </a:rPr>
              <a:t>​</a:t>
            </a:r>
            <a:br>
              <a:rPr lang="en-US" sz="2700" b="0" i="0" dirty="0">
                <a:solidFill>
                  <a:srgbClr val="FFFFFF"/>
                </a:solidFill>
                <a:effectLst/>
                <a:latin typeface="Century Gothic" panose="020B0502020202020204" pitchFamily="34" charset="0"/>
              </a:rPr>
            </a:br>
            <a:r>
              <a:rPr lang="en-US" sz="2700" b="0" i="0" u="none" strike="noStrike" dirty="0">
                <a:solidFill>
                  <a:srgbClr val="000000"/>
                </a:solidFill>
                <a:effectLst/>
                <a:latin typeface="Century Gothic" panose="020B0502020202020204" pitchFamily="34" charset="0"/>
              </a:rPr>
              <a:t>- Social Studies- Houghton Mifflin-NGSS</a:t>
            </a:r>
            <a:r>
              <a:rPr lang="en-US" sz="2700" b="0" i="0" dirty="0">
                <a:solidFill>
                  <a:srgbClr val="FFFFFF"/>
                </a:solidFill>
                <a:effectLst/>
                <a:latin typeface="Century Gothic" panose="020B0502020202020204" pitchFamily="34" charset="0"/>
              </a:rPr>
              <a:t>​</a:t>
            </a:r>
            <a:br>
              <a:rPr lang="en-US" sz="2700" b="0" i="0" dirty="0">
                <a:solidFill>
                  <a:srgbClr val="FFFFFF"/>
                </a:solidFill>
                <a:effectLst/>
                <a:latin typeface="Century Gothic" panose="020B0502020202020204" pitchFamily="34" charset="0"/>
              </a:rPr>
            </a:br>
            <a:r>
              <a:rPr lang="en-US" sz="2700" b="0" i="0" u="none" strike="noStrike" dirty="0">
                <a:solidFill>
                  <a:srgbClr val="000000"/>
                </a:solidFill>
                <a:effectLst/>
                <a:latin typeface="Century Gothic" panose="020B0502020202020204" pitchFamily="34" charset="0"/>
              </a:rPr>
              <a:t>- Science – Twig – NGSS</a:t>
            </a:r>
            <a:r>
              <a:rPr lang="en-US" sz="2700" b="0" i="0" dirty="0">
                <a:solidFill>
                  <a:srgbClr val="FFFFFF"/>
                </a:solidFill>
                <a:effectLst/>
                <a:latin typeface="Century Gothic" panose="020B0502020202020204" pitchFamily="34" charset="0"/>
              </a:rPr>
              <a:t>(99999999</a:t>
            </a:r>
            <a:br>
              <a:rPr lang="en-US" sz="2700" b="0" i="0" dirty="0">
                <a:solidFill>
                  <a:srgbClr val="FFFFFF"/>
                </a:solidFill>
                <a:effectLst/>
                <a:latin typeface="Century Gothic" panose="020B0502020202020204" pitchFamily="34" charset="0"/>
              </a:rPr>
            </a:br>
            <a:r>
              <a:rPr lang="en-US" sz="2700" b="0" i="0" u="none" strike="noStrike" dirty="0">
                <a:solidFill>
                  <a:srgbClr val="000000"/>
                </a:solidFill>
                <a:effectLst/>
                <a:latin typeface="Century Gothic" panose="020B0502020202020204" pitchFamily="34" charset="0"/>
              </a:rPr>
              <a:t>- P.E. – Appropriate shoes &amp; bring water bottles</a:t>
            </a:r>
            <a:r>
              <a:rPr lang="en-US" sz="2700" u="none" strike="noStrike" dirty="0">
                <a:solidFill>
                  <a:srgbClr val="FFFFFF"/>
                </a:solidFill>
                <a:latin typeface="Century Gothic" panose="020B0502020202020204" pitchFamily="34" charset="0"/>
              </a:rPr>
              <a:t> M, </a:t>
            </a:r>
            <a:br>
              <a:rPr lang="en-US" sz="2700" b="0" i="0" dirty="0">
                <a:solidFill>
                  <a:srgbClr val="FFFFFF"/>
                </a:solidFill>
                <a:effectLst/>
                <a:latin typeface="Century Gothic" panose="020B0502020202020204" pitchFamily="34" charset="0"/>
              </a:rPr>
            </a:br>
            <a:r>
              <a:rPr lang="en-US" sz="2700" b="0" i="0" u="none" strike="noStrike" dirty="0">
                <a:solidFill>
                  <a:srgbClr val="000000"/>
                </a:solidFill>
                <a:effectLst/>
                <a:latin typeface="Century Gothic" panose="020B0502020202020204" pitchFamily="34" charset="0"/>
              </a:rPr>
              <a:t>- Music – Once a week</a:t>
            </a:r>
            <a:r>
              <a:rPr lang="en-US" sz="2700" b="0" i="0" dirty="0">
                <a:solidFill>
                  <a:srgbClr val="FFFFFF"/>
                </a:solidFill>
                <a:effectLst/>
                <a:latin typeface="Century Gothic" panose="020B0502020202020204" pitchFamily="34" charset="0"/>
              </a:rPr>
              <a:t>​</a:t>
            </a:r>
            <a:r>
              <a:rPr lang="en-US" sz="2700" dirty="0">
                <a:solidFill>
                  <a:srgbClr val="FFFFFF"/>
                </a:solidFill>
                <a:latin typeface="Century Gothic" panose="020B0502020202020204" pitchFamily="34" charset="0"/>
              </a:rPr>
              <a:t> </a:t>
            </a:r>
            <a:r>
              <a:rPr lang="en-US" sz="2700" dirty="0">
                <a:latin typeface="Century Gothic" panose="020B0502020202020204" pitchFamily="34" charset="0"/>
              </a:rPr>
              <a:t>(Tuesdays)</a:t>
            </a:r>
            <a:br>
              <a:rPr lang="en-US" sz="2700" dirty="0">
                <a:solidFill>
                  <a:srgbClr val="FFFFFF"/>
                </a:solidFill>
                <a:latin typeface="Century Gothic" panose="020B0502020202020204" pitchFamily="34" charset="0"/>
              </a:rPr>
            </a:br>
            <a:r>
              <a:rPr lang="en-US" sz="2700" dirty="0">
                <a:solidFill>
                  <a:srgbClr val="000000"/>
                </a:solidFill>
                <a:latin typeface="Century Gothic" panose="020B0502020202020204" pitchFamily="34" charset="0"/>
              </a:rPr>
              <a:t>- </a:t>
            </a:r>
            <a:r>
              <a:rPr lang="en-US" sz="2700" b="0" i="0" u="none" strike="noStrike" dirty="0">
                <a:solidFill>
                  <a:srgbClr val="000000"/>
                </a:solidFill>
                <a:effectLst/>
                <a:latin typeface="Century Gothic" panose="020B0502020202020204" pitchFamily="34" charset="0"/>
              </a:rPr>
              <a:t>Library </a:t>
            </a:r>
            <a:r>
              <a:rPr lang="en-US" sz="2700" dirty="0">
                <a:solidFill>
                  <a:srgbClr val="000000"/>
                </a:solidFill>
                <a:latin typeface="Century Gothic" panose="020B0502020202020204" pitchFamily="34" charset="0"/>
              </a:rPr>
              <a:t>– Every week (Tuesdays)</a:t>
            </a:r>
            <a:br>
              <a:rPr lang="en-US" sz="2700" b="0" i="0" dirty="0">
                <a:solidFill>
                  <a:srgbClr val="FFFFFF"/>
                </a:solidFill>
                <a:effectLst/>
                <a:latin typeface="Segoe UI" panose="020B0502040204020203" pitchFamily="34" charset="0"/>
              </a:rPr>
            </a:br>
            <a:endParaRPr lang="en-US" sz="2700" b="1" dirty="0">
              <a:latin typeface="Century Gothic" panose="020B0502020202020204" pitchFamily="34" charset="0"/>
            </a:endParaRPr>
          </a:p>
        </p:txBody>
      </p:sp>
      <p:sp>
        <p:nvSpPr>
          <p:cNvPr id="4" name="Rectangle 3">
            <a:extLst>
              <a:ext uri="{FF2B5EF4-FFF2-40B4-BE49-F238E27FC236}">
                <a16:creationId xmlns:a16="http://schemas.microsoft.com/office/drawing/2014/main" id="{B686877F-C6FA-4F51-A70F-3B18C009497B}"/>
              </a:ext>
            </a:extLst>
          </p:cNvPr>
          <p:cNvSpPr/>
          <p:nvPr/>
        </p:nvSpPr>
        <p:spPr>
          <a:xfrm flipH="1" flipV="1">
            <a:off x="0" y="0"/>
            <a:ext cx="9144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pen Science for a Global Transformation: Call for Papers for a Special  Collection in Data Science Journal - CODATA, The Committee on Data for  Science and Technology">
            <a:extLst>
              <a:ext uri="{FF2B5EF4-FFF2-40B4-BE49-F238E27FC236}">
                <a16:creationId xmlns:a16="http://schemas.microsoft.com/office/drawing/2014/main" id="{89EEE436-7998-4750-BF4B-540F6E782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054" y="3917982"/>
            <a:ext cx="5113124" cy="266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13649"/>
      </p:ext>
    </p:extLst>
  </p:cSld>
  <p:clrMapOvr>
    <a:masterClrMapping/>
  </p:clrMapOvr>
  <p:transition spd="slow">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34285</TotalTime>
  <Words>1599</Words>
  <Application>Microsoft Office PowerPoint</Application>
  <PresentationFormat>On-screen Show (4:3)</PresentationFormat>
  <Paragraphs>227</Paragraphs>
  <Slides>27</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Amasis MT Pro Black</vt:lpstr>
      <vt:lpstr>Arial</vt:lpstr>
      <vt:lpstr>Calibri</vt:lpstr>
      <vt:lpstr>Calibri Light</vt:lpstr>
      <vt:lpstr>Century Gothic</vt:lpstr>
      <vt:lpstr>Comic Sans MS</vt:lpstr>
      <vt:lpstr>Noto Sans Symbols</vt:lpstr>
      <vt:lpstr>Segoe UI</vt:lpstr>
      <vt:lpstr>Office Theme</vt:lpstr>
      <vt:lpstr>PowerPoint Presentation</vt:lpstr>
      <vt:lpstr>About Me</vt:lpstr>
      <vt:lpstr>Goals for the Year</vt:lpstr>
      <vt:lpstr>Expectations</vt:lpstr>
      <vt:lpstr>PowerPoint Presentation</vt:lpstr>
      <vt:lpstr>Classwork</vt:lpstr>
      <vt:lpstr> McGraw-Hill Reading Wonders </vt:lpstr>
      <vt:lpstr>Math Curriculum Savvas Envision Math</vt:lpstr>
      <vt:lpstr>Other Core Subjects  English Language Development (ELD)​ - Remediation, Intervention &amp; Enrichment​ - Social Studies- Houghton Mifflin-NGSS​ - Science – Twig – NGSS(99999999 - P.E. – Appropriate shoes &amp; bring water bottles M,  - Music – Once a week​ (Tuesdays) - Library – Every week (Tuesdays) </vt:lpstr>
      <vt:lpstr>Second Step</vt:lpstr>
      <vt:lpstr>Grading Policy</vt:lpstr>
      <vt:lpstr>Grading Scale</vt:lpstr>
      <vt:lpstr>           Homework*</vt:lpstr>
      <vt:lpstr>Absences</vt:lpstr>
      <vt:lpstr>School Wide Behavior Expectations</vt:lpstr>
      <vt:lpstr>Incident Logs</vt:lpstr>
      <vt:lpstr>Behavior Expectation Rewards</vt:lpstr>
      <vt:lpstr>Student Recognition</vt:lpstr>
      <vt:lpstr>We’re College Bound! Graduating Class of 2039! </vt:lpstr>
      <vt:lpstr>Birthdays  </vt:lpstr>
      <vt:lpstr>Personal School Supplies</vt:lpstr>
      <vt:lpstr>Classroom Donations</vt:lpstr>
      <vt:lpstr>PTO</vt:lpstr>
      <vt:lpstr>PTO</vt:lpstr>
      <vt:lpstr>PowerPoint Presentation</vt:lpstr>
      <vt:lpstr>Communication: Parent Square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Conway</dc:creator>
  <cp:lastModifiedBy>Delgado, Madison</cp:lastModifiedBy>
  <cp:revision>54</cp:revision>
  <dcterms:created xsi:type="dcterms:W3CDTF">2005-09-09T01:29:35Z</dcterms:created>
  <dcterms:modified xsi:type="dcterms:W3CDTF">2024-07-25T05:23:10Z</dcterms:modified>
</cp:coreProperties>
</file>