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D8E090-53A7-40DD-9508-B05A6E5FFA30}" v="1" dt="2019-10-11T15:08:09.5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Myers" userId="2d6f6171bbbacf5b" providerId="LiveId" clId="{3DD8E090-53A7-40DD-9508-B05A6E5FFA30}"/>
    <pc:docChg chg="custSel addSld modSld">
      <pc:chgData name="Eric Myers" userId="2d6f6171bbbacf5b" providerId="LiveId" clId="{3DD8E090-53A7-40DD-9508-B05A6E5FFA30}" dt="2019-10-11T15:09:01.232" v="197" actId="20577"/>
      <pc:docMkLst>
        <pc:docMk/>
      </pc:docMkLst>
      <pc:sldChg chg="modSp add">
        <pc:chgData name="Eric Myers" userId="2d6f6171bbbacf5b" providerId="LiveId" clId="{3DD8E090-53A7-40DD-9508-B05A6E5FFA30}" dt="2019-10-11T15:09:01.232" v="197" actId="20577"/>
        <pc:sldMkLst>
          <pc:docMk/>
          <pc:sldMk cId="2351138977" sldId="263"/>
        </pc:sldMkLst>
        <pc:spChg chg="mod">
          <ac:chgData name="Eric Myers" userId="2d6f6171bbbacf5b" providerId="LiveId" clId="{3DD8E090-53A7-40DD-9508-B05A6E5FFA30}" dt="2019-10-11T15:08:15.971" v="17" actId="20577"/>
          <ac:spMkLst>
            <pc:docMk/>
            <pc:sldMk cId="2351138977" sldId="263"/>
            <ac:spMk id="2" creationId="{0018BF35-E762-4069-9D39-9506C9333690}"/>
          </ac:spMkLst>
        </pc:spChg>
        <pc:spChg chg="mod">
          <ac:chgData name="Eric Myers" userId="2d6f6171bbbacf5b" providerId="LiveId" clId="{3DD8E090-53A7-40DD-9508-B05A6E5FFA30}" dt="2019-10-11T15:09:01.232" v="197" actId="20577"/>
          <ac:spMkLst>
            <pc:docMk/>
            <pc:sldMk cId="2351138977" sldId="263"/>
            <ac:spMk id="3" creationId="{52259D59-53BC-46FD-A4AB-A14E73A5017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4A3F64-9359-459A-9BD8-34852529AF8C}" type="datetimeFigureOut">
              <a:rPr lang="en-US" smtClean="0"/>
              <a:t>10/11/2019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84081B-1987-4704-8649-7C82E4EA9DA4}" type="slidenum">
              <a:rPr lang="en-US" smtClean="0"/>
              <a:t>‹#›</a:t>
            </a:fld>
            <a:endParaRPr lang="en-US"/>
          </a:p>
        </p:txBody>
      </p:sp>
    </p:spTree>
    <p:extLst>
      <p:ext uri="{BB962C8B-B14F-4D97-AF65-F5344CB8AC3E}">
        <p14:creationId xmlns:p14="http://schemas.microsoft.com/office/powerpoint/2010/main" val="1595361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http://pediaa.com/wp-content/uploads/2017/12/Difference-Between-Cerebrum-and-Cerebral-Cortex-2.gif</a:t>
            </a:r>
          </a:p>
        </p:txBody>
      </p:sp>
      <p:sp>
        <p:nvSpPr>
          <p:cNvPr id="4" name="Slide Number Placeholder 3"/>
          <p:cNvSpPr>
            <a:spLocks noGrp="1"/>
          </p:cNvSpPr>
          <p:nvPr>
            <p:ph type="sldNum" sz="quarter" idx="5"/>
          </p:nvPr>
        </p:nvSpPr>
        <p:spPr/>
        <p:txBody>
          <a:bodyPr/>
          <a:lstStyle/>
          <a:p>
            <a:fld id="{3B84081B-1987-4704-8649-7C82E4EA9DA4}" type="slidenum">
              <a:rPr lang="en-US" smtClean="0"/>
              <a:t>2</a:t>
            </a:fld>
            <a:endParaRPr lang="en-US"/>
          </a:p>
        </p:txBody>
      </p:sp>
    </p:spTree>
    <p:extLst>
      <p:ext uri="{BB962C8B-B14F-4D97-AF65-F5344CB8AC3E}">
        <p14:creationId xmlns:p14="http://schemas.microsoft.com/office/powerpoint/2010/main" val="3511373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https://anupturnedsoul.files.wordpress.com/2014/03/lefthemisphererighthemisphere-brain-body.jpg?w=960</a:t>
            </a:r>
          </a:p>
        </p:txBody>
      </p:sp>
      <p:sp>
        <p:nvSpPr>
          <p:cNvPr id="4" name="Slide Number Placeholder 3"/>
          <p:cNvSpPr>
            <a:spLocks noGrp="1"/>
          </p:cNvSpPr>
          <p:nvPr>
            <p:ph type="sldNum" sz="quarter" idx="5"/>
          </p:nvPr>
        </p:nvSpPr>
        <p:spPr/>
        <p:txBody>
          <a:bodyPr/>
          <a:lstStyle/>
          <a:p>
            <a:fld id="{3B84081B-1987-4704-8649-7C82E4EA9DA4}" type="slidenum">
              <a:rPr lang="en-US" smtClean="0"/>
              <a:t>3</a:t>
            </a:fld>
            <a:endParaRPr lang="en-US"/>
          </a:p>
        </p:txBody>
      </p:sp>
    </p:spTree>
    <p:extLst>
      <p:ext uri="{BB962C8B-B14F-4D97-AF65-F5344CB8AC3E}">
        <p14:creationId xmlns:p14="http://schemas.microsoft.com/office/powerpoint/2010/main" val="4058801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http://s1.thingpic.com/images/Pw/7e4W9fdYWQ1ohhKZVKeGGiag.gif</a:t>
            </a:r>
          </a:p>
        </p:txBody>
      </p:sp>
      <p:sp>
        <p:nvSpPr>
          <p:cNvPr id="4" name="Slide Number Placeholder 3"/>
          <p:cNvSpPr>
            <a:spLocks noGrp="1"/>
          </p:cNvSpPr>
          <p:nvPr>
            <p:ph type="sldNum" sz="quarter" idx="5"/>
          </p:nvPr>
        </p:nvSpPr>
        <p:spPr/>
        <p:txBody>
          <a:bodyPr/>
          <a:lstStyle/>
          <a:p>
            <a:fld id="{3B84081B-1987-4704-8649-7C82E4EA9DA4}" type="slidenum">
              <a:rPr lang="en-US" smtClean="0"/>
              <a:t>4</a:t>
            </a:fld>
            <a:endParaRPr lang="en-US"/>
          </a:p>
        </p:txBody>
      </p:sp>
    </p:spTree>
    <p:extLst>
      <p:ext uri="{BB962C8B-B14F-4D97-AF65-F5344CB8AC3E}">
        <p14:creationId xmlns:p14="http://schemas.microsoft.com/office/powerpoint/2010/main" val="1155696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http://elizaphanian.com/wp-content/uploads/2016/03/Anger-inside-out.png</a:t>
            </a:r>
          </a:p>
        </p:txBody>
      </p:sp>
      <p:sp>
        <p:nvSpPr>
          <p:cNvPr id="4" name="Slide Number Placeholder 3"/>
          <p:cNvSpPr>
            <a:spLocks noGrp="1"/>
          </p:cNvSpPr>
          <p:nvPr>
            <p:ph type="sldNum" sz="quarter" idx="5"/>
          </p:nvPr>
        </p:nvSpPr>
        <p:spPr/>
        <p:txBody>
          <a:bodyPr/>
          <a:lstStyle/>
          <a:p>
            <a:fld id="{3B84081B-1987-4704-8649-7C82E4EA9DA4}" type="slidenum">
              <a:rPr lang="en-US" smtClean="0"/>
              <a:t>5</a:t>
            </a:fld>
            <a:endParaRPr lang="en-US"/>
          </a:p>
        </p:txBody>
      </p:sp>
    </p:spTree>
    <p:extLst>
      <p:ext uri="{BB962C8B-B14F-4D97-AF65-F5344CB8AC3E}">
        <p14:creationId xmlns:p14="http://schemas.microsoft.com/office/powerpoint/2010/main" val="325954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https://media.giphy.com/media/2nGAhNiJdxydG/giphy.gif</a:t>
            </a:r>
          </a:p>
        </p:txBody>
      </p:sp>
      <p:sp>
        <p:nvSpPr>
          <p:cNvPr id="4" name="Slide Number Placeholder 3"/>
          <p:cNvSpPr>
            <a:spLocks noGrp="1"/>
          </p:cNvSpPr>
          <p:nvPr>
            <p:ph type="sldNum" sz="quarter" idx="5"/>
          </p:nvPr>
        </p:nvSpPr>
        <p:spPr/>
        <p:txBody>
          <a:bodyPr/>
          <a:lstStyle/>
          <a:p>
            <a:fld id="{3B84081B-1987-4704-8649-7C82E4EA9DA4}" type="slidenum">
              <a:rPr lang="en-US" smtClean="0"/>
              <a:t>6</a:t>
            </a:fld>
            <a:endParaRPr lang="en-US"/>
          </a:p>
        </p:txBody>
      </p:sp>
    </p:spTree>
    <p:extLst>
      <p:ext uri="{BB962C8B-B14F-4D97-AF65-F5344CB8AC3E}">
        <p14:creationId xmlns:p14="http://schemas.microsoft.com/office/powerpoint/2010/main" val="3414220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https://media.giphy.com/media/26FxCOdhlvEQXbeH6/giphy.gif</a:t>
            </a:r>
          </a:p>
        </p:txBody>
      </p:sp>
      <p:sp>
        <p:nvSpPr>
          <p:cNvPr id="4" name="Slide Number Placeholder 3"/>
          <p:cNvSpPr>
            <a:spLocks noGrp="1"/>
          </p:cNvSpPr>
          <p:nvPr>
            <p:ph type="sldNum" sz="quarter" idx="5"/>
          </p:nvPr>
        </p:nvSpPr>
        <p:spPr/>
        <p:txBody>
          <a:bodyPr/>
          <a:lstStyle/>
          <a:p>
            <a:fld id="{3B84081B-1987-4704-8649-7C82E4EA9DA4}" type="slidenum">
              <a:rPr lang="en-US" smtClean="0"/>
              <a:t>7</a:t>
            </a:fld>
            <a:endParaRPr lang="en-US"/>
          </a:p>
        </p:txBody>
      </p:sp>
    </p:spTree>
    <p:extLst>
      <p:ext uri="{BB962C8B-B14F-4D97-AF65-F5344CB8AC3E}">
        <p14:creationId xmlns:p14="http://schemas.microsoft.com/office/powerpoint/2010/main" val="3908199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D77BC6DB-F21C-4426-8C5F-30E58D1D1575}" type="datetimeFigureOut">
              <a:rPr lang="en-US" smtClean="0"/>
              <a:t>10/11/2019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486007-CFA0-4672-BBC0-4464E340C67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3446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7BC6DB-F21C-4426-8C5F-30E58D1D1575}" type="datetimeFigureOut">
              <a:rPr lang="en-US" smtClean="0"/>
              <a:t>10/11/2019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486007-CFA0-4672-BBC0-4464E340C67D}" type="slidenum">
              <a:rPr lang="en-US" smtClean="0"/>
              <a:t>‹#›</a:t>
            </a:fld>
            <a:endParaRPr lang="en-US"/>
          </a:p>
        </p:txBody>
      </p:sp>
    </p:spTree>
    <p:extLst>
      <p:ext uri="{BB962C8B-B14F-4D97-AF65-F5344CB8AC3E}">
        <p14:creationId xmlns:p14="http://schemas.microsoft.com/office/powerpoint/2010/main" val="4229073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7BC6DB-F21C-4426-8C5F-30E58D1D1575}" type="datetimeFigureOut">
              <a:rPr lang="en-US" smtClean="0"/>
              <a:t>10/11/2019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486007-CFA0-4672-BBC0-4464E340C67D}"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967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77BC6DB-F21C-4426-8C5F-30E58D1D1575}" type="datetimeFigureOut">
              <a:rPr lang="en-US" smtClean="0"/>
              <a:t>10/11/2019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486007-CFA0-4672-BBC0-4464E340C67D}" type="slidenum">
              <a:rPr lang="en-US" smtClean="0"/>
              <a:t>‹#›</a:t>
            </a:fld>
            <a:endParaRPr lang="en-US"/>
          </a:p>
        </p:txBody>
      </p:sp>
    </p:spTree>
    <p:extLst>
      <p:ext uri="{BB962C8B-B14F-4D97-AF65-F5344CB8AC3E}">
        <p14:creationId xmlns:p14="http://schemas.microsoft.com/office/powerpoint/2010/main" val="207124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7BC6DB-F21C-4426-8C5F-30E58D1D1575}" type="datetimeFigureOut">
              <a:rPr lang="en-US" smtClean="0"/>
              <a:t>10/11/2019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486007-CFA0-4672-BBC0-4464E340C67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910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7BC6DB-F21C-4426-8C5F-30E58D1D1575}" type="datetimeFigureOut">
              <a:rPr lang="en-US" smtClean="0"/>
              <a:t>10/11/2019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486007-CFA0-4672-BBC0-4464E340C67D}" type="slidenum">
              <a:rPr lang="en-US" smtClean="0"/>
              <a:t>‹#›</a:t>
            </a:fld>
            <a:endParaRPr lang="en-US"/>
          </a:p>
        </p:txBody>
      </p:sp>
    </p:spTree>
    <p:extLst>
      <p:ext uri="{BB962C8B-B14F-4D97-AF65-F5344CB8AC3E}">
        <p14:creationId xmlns:p14="http://schemas.microsoft.com/office/powerpoint/2010/main" val="873994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7BC6DB-F21C-4426-8C5F-30E58D1D1575}" type="datetimeFigureOut">
              <a:rPr lang="en-US" smtClean="0"/>
              <a:t>10/11/2019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486007-CFA0-4672-BBC0-4464E340C67D}" type="slidenum">
              <a:rPr lang="en-US" smtClean="0"/>
              <a:t>‹#›</a:t>
            </a:fld>
            <a:endParaRPr lang="en-US"/>
          </a:p>
        </p:txBody>
      </p:sp>
    </p:spTree>
    <p:extLst>
      <p:ext uri="{BB962C8B-B14F-4D97-AF65-F5344CB8AC3E}">
        <p14:creationId xmlns:p14="http://schemas.microsoft.com/office/powerpoint/2010/main" val="3618040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7BC6DB-F21C-4426-8C5F-30E58D1D1575}" type="datetimeFigureOut">
              <a:rPr lang="en-US" smtClean="0"/>
              <a:t>10/11/2019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486007-CFA0-4672-BBC0-4464E340C67D}" type="slidenum">
              <a:rPr lang="en-US" smtClean="0"/>
              <a:t>‹#›</a:t>
            </a:fld>
            <a:endParaRPr lang="en-US"/>
          </a:p>
        </p:txBody>
      </p:sp>
    </p:spTree>
    <p:extLst>
      <p:ext uri="{BB962C8B-B14F-4D97-AF65-F5344CB8AC3E}">
        <p14:creationId xmlns:p14="http://schemas.microsoft.com/office/powerpoint/2010/main" val="3211024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7BC6DB-F21C-4426-8C5F-30E58D1D1575}" type="datetimeFigureOut">
              <a:rPr lang="en-US" smtClean="0"/>
              <a:t>10/11/2019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486007-CFA0-4672-BBC0-4464E340C67D}" type="slidenum">
              <a:rPr lang="en-US" smtClean="0"/>
              <a:t>‹#›</a:t>
            </a:fld>
            <a:endParaRPr lang="en-US"/>
          </a:p>
        </p:txBody>
      </p:sp>
    </p:spTree>
    <p:extLst>
      <p:ext uri="{BB962C8B-B14F-4D97-AF65-F5344CB8AC3E}">
        <p14:creationId xmlns:p14="http://schemas.microsoft.com/office/powerpoint/2010/main" val="3013232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77BC6DB-F21C-4426-8C5F-30E58D1D1575}" type="datetimeFigureOut">
              <a:rPr lang="en-US" smtClean="0"/>
              <a:t>10/11/2019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486007-CFA0-4672-BBC0-4464E340C67D}" type="slidenum">
              <a:rPr lang="en-US" smtClean="0"/>
              <a:t>‹#›</a:t>
            </a:fld>
            <a:endParaRPr lang="en-US"/>
          </a:p>
        </p:txBody>
      </p:sp>
    </p:spTree>
    <p:extLst>
      <p:ext uri="{BB962C8B-B14F-4D97-AF65-F5344CB8AC3E}">
        <p14:creationId xmlns:p14="http://schemas.microsoft.com/office/powerpoint/2010/main" val="2704956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7BC6DB-F21C-4426-8C5F-30E58D1D1575}" type="datetimeFigureOut">
              <a:rPr lang="en-US" smtClean="0"/>
              <a:t>10/11/2019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486007-CFA0-4672-BBC0-4464E340C67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6669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77BC6DB-F21C-4426-8C5F-30E58D1D1575}" type="datetimeFigureOut">
              <a:rPr lang="en-US" smtClean="0"/>
              <a:t>10/11/2019</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8486007-CFA0-4672-BBC0-4464E340C67D}"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85055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audio" Target="../media/audio4.wav"/></Relationships>
</file>

<file path=ppt/slides/_rels/slide5.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6A483-6933-4478-AA09-54828F53A1FA}"/>
              </a:ext>
            </a:extLst>
          </p:cNvPr>
          <p:cNvSpPr>
            <a:spLocks noGrp="1"/>
          </p:cNvSpPr>
          <p:nvPr>
            <p:ph type="ctrTitle"/>
          </p:nvPr>
        </p:nvSpPr>
        <p:spPr/>
        <p:txBody>
          <a:bodyPr/>
          <a:lstStyle/>
          <a:p>
            <a:r>
              <a:rPr lang="en-US" dirty="0"/>
              <a:t>Chapter 3</a:t>
            </a:r>
          </a:p>
        </p:txBody>
      </p:sp>
      <p:sp>
        <p:nvSpPr>
          <p:cNvPr id="3" name="Subtitle 2">
            <a:extLst>
              <a:ext uri="{FF2B5EF4-FFF2-40B4-BE49-F238E27FC236}">
                <a16:creationId xmlns:a16="http://schemas.microsoft.com/office/drawing/2014/main" id="{436936CF-15EA-47FB-BE8B-13C012BAE4D7}"/>
              </a:ext>
            </a:extLst>
          </p:cNvPr>
          <p:cNvSpPr>
            <a:spLocks noGrp="1"/>
          </p:cNvSpPr>
          <p:nvPr>
            <p:ph type="subTitle" idx="1"/>
          </p:nvPr>
        </p:nvSpPr>
        <p:spPr/>
        <p:txBody>
          <a:bodyPr/>
          <a:lstStyle/>
          <a:p>
            <a:r>
              <a:rPr lang="en-US" dirty="0"/>
              <a:t>Part 2</a:t>
            </a:r>
          </a:p>
        </p:txBody>
      </p:sp>
    </p:spTree>
    <p:extLst>
      <p:ext uri="{BB962C8B-B14F-4D97-AF65-F5344CB8AC3E}">
        <p14:creationId xmlns:p14="http://schemas.microsoft.com/office/powerpoint/2010/main" val="3995108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F9B8E572-2CE6-4185-BC38-989024BC0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3113A0-916D-41DA-B859-48207135C20E}"/>
              </a:ext>
            </a:extLst>
          </p:cNvPr>
          <p:cNvSpPr>
            <a:spLocks noGrp="1"/>
          </p:cNvSpPr>
          <p:nvPr>
            <p:ph type="title"/>
          </p:nvPr>
        </p:nvSpPr>
        <p:spPr>
          <a:xfrm>
            <a:off x="1024128" y="585216"/>
            <a:ext cx="9720072" cy="1499616"/>
          </a:xfrm>
        </p:spPr>
        <p:txBody>
          <a:bodyPr>
            <a:normAutofit/>
          </a:bodyPr>
          <a:lstStyle/>
          <a:p>
            <a:r>
              <a:rPr lang="en-US" dirty="0" err="1"/>
              <a:t>i</a:t>
            </a:r>
            <a:r>
              <a:rPr lang="en-US" dirty="0"/>
              <a:t>.  Tasks of the cerebral hemispheres</a:t>
            </a:r>
          </a:p>
        </p:txBody>
      </p:sp>
      <p:cxnSp>
        <p:nvCxnSpPr>
          <p:cNvPr id="15" name="Straight Connector 9">
            <a:extLst>
              <a:ext uri="{FF2B5EF4-FFF2-40B4-BE49-F238E27FC236}">
                <a16:creationId xmlns:a16="http://schemas.microsoft.com/office/drawing/2014/main" id="{75415567-45D9-4FB5-B020-6FAD77889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7CDCC2D-9083-4820-9C0D-8EFD6353B3FA}"/>
              </a:ext>
            </a:extLst>
          </p:cNvPr>
          <p:cNvSpPr>
            <a:spLocks noGrp="1"/>
          </p:cNvSpPr>
          <p:nvPr>
            <p:ph idx="1"/>
          </p:nvPr>
        </p:nvSpPr>
        <p:spPr>
          <a:xfrm>
            <a:off x="1024128" y="2286000"/>
            <a:ext cx="6940429" cy="4023360"/>
          </a:xfrm>
        </p:spPr>
        <p:txBody>
          <a:bodyPr>
            <a:normAutofit/>
          </a:bodyPr>
          <a:lstStyle/>
          <a:p>
            <a:r>
              <a:rPr lang="en-US" dirty="0"/>
              <a:t>Through experiments with people who have had their corpus callosum severed scientists have associated different tasks to each half of the brain.</a:t>
            </a:r>
          </a:p>
          <a:p>
            <a:r>
              <a:rPr lang="en-US" dirty="0"/>
              <a:t>The left hemisphere seems to deal with verbal or speech material.  It also handles writing and grammar, as well as logic.</a:t>
            </a:r>
          </a:p>
        </p:txBody>
      </p:sp>
      <p:pic>
        <p:nvPicPr>
          <p:cNvPr id="7" name="Picture 6">
            <a:extLst>
              <a:ext uri="{FF2B5EF4-FFF2-40B4-BE49-F238E27FC236}">
                <a16:creationId xmlns:a16="http://schemas.microsoft.com/office/drawing/2014/main" id="{28E1DF26-9BB8-4BA7-9D89-8F354DAC8E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5882" y="2286000"/>
            <a:ext cx="2665562" cy="2665562"/>
          </a:xfrm>
          <a:prstGeom prst="rect">
            <a:avLst/>
          </a:prstGeom>
        </p:spPr>
      </p:pic>
    </p:spTree>
    <p:extLst>
      <p:ext uri="{BB962C8B-B14F-4D97-AF65-F5344CB8AC3E}">
        <p14:creationId xmlns:p14="http://schemas.microsoft.com/office/powerpoint/2010/main" val="34728542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alwayswatching.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4" name="alwayswatch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FB245-7BE3-4EE5-AF6E-C862AE918D1F}"/>
              </a:ext>
            </a:extLst>
          </p:cNvPr>
          <p:cNvSpPr>
            <a:spLocks noGrp="1"/>
          </p:cNvSpPr>
          <p:nvPr>
            <p:ph type="title"/>
          </p:nvPr>
        </p:nvSpPr>
        <p:spPr/>
        <p:txBody>
          <a:bodyPr/>
          <a:lstStyle/>
          <a:p>
            <a:r>
              <a:rPr lang="en-US" dirty="0" err="1"/>
              <a:t>i</a:t>
            </a:r>
            <a:r>
              <a:rPr lang="en-US" dirty="0"/>
              <a:t>.  Tasks of the cerebral hemispheres</a:t>
            </a:r>
          </a:p>
        </p:txBody>
      </p:sp>
      <p:sp>
        <p:nvSpPr>
          <p:cNvPr id="3" name="Content Placeholder 2">
            <a:extLst>
              <a:ext uri="{FF2B5EF4-FFF2-40B4-BE49-F238E27FC236}">
                <a16:creationId xmlns:a16="http://schemas.microsoft.com/office/drawing/2014/main" id="{673F9E24-C73F-4ED6-AC45-177BF9BBA88D}"/>
              </a:ext>
            </a:extLst>
          </p:cNvPr>
          <p:cNvSpPr>
            <a:spLocks noGrp="1"/>
          </p:cNvSpPr>
          <p:nvPr>
            <p:ph idx="1"/>
          </p:nvPr>
        </p:nvSpPr>
        <p:spPr>
          <a:xfrm>
            <a:off x="1024129" y="2286000"/>
            <a:ext cx="6642764" cy="4023360"/>
          </a:xfrm>
        </p:spPr>
        <p:txBody>
          <a:bodyPr/>
          <a:lstStyle/>
          <a:p>
            <a:r>
              <a:rPr lang="en-US" dirty="0"/>
              <a:t>The right hemisphere deals with some math ideas, as well as art, music, spatial reasoning and emotions.</a:t>
            </a:r>
          </a:p>
          <a:p>
            <a:r>
              <a:rPr lang="en-US" dirty="0"/>
              <a:t>But both hemispheres work together in practically everything we do, so there is not always a direct correlation about being “right-brained” or “left-brained”.</a:t>
            </a:r>
          </a:p>
          <a:p>
            <a:endParaRPr lang="en-US" dirty="0"/>
          </a:p>
        </p:txBody>
      </p:sp>
      <p:pic>
        <p:nvPicPr>
          <p:cNvPr id="5" name="Picture 4">
            <a:extLst>
              <a:ext uri="{FF2B5EF4-FFF2-40B4-BE49-F238E27FC236}">
                <a16:creationId xmlns:a16="http://schemas.microsoft.com/office/drawing/2014/main" id="{22FFA2BC-9B9A-477F-B0E2-91A533BB19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8124" y="1722522"/>
            <a:ext cx="3687086" cy="4773168"/>
          </a:xfrm>
          <a:prstGeom prst="rect">
            <a:avLst/>
          </a:prstGeom>
        </p:spPr>
      </p:pic>
    </p:spTree>
    <p:extLst>
      <p:ext uri="{BB962C8B-B14F-4D97-AF65-F5344CB8AC3E}">
        <p14:creationId xmlns:p14="http://schemas.microsoft.com/office/powerpoint/2010/main" val="173502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scumbag.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scumba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14F0A-2C66-4698-B6DB-5EF50E712BBC}"/>
              </a:ext>
            </a:extLst>
          </p:cNvPr>
          <p:cNvSpPr>
            <a:spLocks noGrp="1"/>
          </p:cNvSpPr>
          <p:nvPr>
            <p:ph type="title"/>
          </p:nvPr>
        </p:nvSpPr>
        <p:spPr/>
        <p:txBody>
          <a:bodyPr/>
          <a:lstStyle/>
          <a:p>
            <a:r>
              <a:rPr lang="en-US" dirty="0"/>
              <a:t>II.  The lower brain</a:t>
            </a:r>
          </a:p>
        </p:txBody>
      </p:sp>
      <p:sp>
        <p:nvSpPr>
          <p:cNvPr id="3" name="Content Placeholder 2">
            <a:extLst>
              <a:ext uri="{FF2B5EF4-FFF2-40B4-BE49-F238E27FC236}">
                <a16:creationId xmlns:a16="http://schemas.microsoft.com/office/drawing/2014/main" id="{26915781-4D13-44F2-BCE2-5EAA7C550BA7}"/>
              </a:ext>
            </a:extLst>
          </p:cNvPr>
          <p:cNvSpPr>
            <a:spLocks noGrp="1"/>
          </p:cNvSpPr>
          <p:nvPr>
            <p:ph idx="1"/>
          </p:nvPr>
        </p:nvSpPr>
        <p:spPr>
          <a:xfrm>
            <a:off x="610061" y="1958196"/>
            <a:ext cx="7008524" cy="4023360"/>
          </a:xfrm>
        </p:spPr>
        <p:txBody>
          <a:bodyPr/>
          <a:lstStyle/>
          <a:p>
            <a:r>
              <a:rPr lang="en-US" dirty="0"/>
              <a:t>Underneath the cerebral cortex is the lower brain that has specialized parts that interacts with each other and the cortex.</a:t>
            </a:r>
          </a:p>
          <a:p>
            <a:r>
              <a:rPr lang="en-US" dirty="0"/>
              <a:t>The thalamus sends messages to and from the different parts of the brain to the body and from the body to the brain.</a:t>
            </a:r>
          </a:p>
          <a:p>
            <a:r>
              <a:rPr lang="en-US" dirty="0"/>
              <a:t>The hypothalamus controls the drives that our body feels:  hunger, thirst, fear, sex, anger, pleasure.</a:t>
            </a:r>
          </a:p>
        </p:txBody>
      </p:sp>
      <p:pic>
        <p:nvPicPr>
          <p:cNvPr id="5" name="Picture 4">
            <a:extLst>
              <a:ext uri="{FF2B5EF4-FFF2-40B4-BE49-F238E27FC236}">
                <a16:creationId xmlns:a16="http://schemas.microsoft.com/office/drawing/2014/main" id="{E84B1723-C544-4A3B-8D22-2893192EE2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0230" y="2084832"/>
            <a:ext cx="4335930" cy="3660360"/>
          </a:xfrm>
          <a:prstGeom prst="rect">
            <a:avLst/>
          </a:prstGeom>
        </p:spPr>
      </p:pic>
    </p:spTree>
    <p:extLst>
      <p:ext uri="{BB962C8B-B14F-4D97-AF65-F5344CB8AC3E}">
        <p14:creationId xmlns:p14="http://schemas.microsoft.com/office/powerpoint/2010/main" val="247030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coneOfShame01.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4" name="coneOfShame01.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4" name="coneOfShame0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B30C9-11C7-4488-888F-2A5020A6BB17}"/>
              </a:ext>
            </a:extLst>
          </p:cNvPr>
          <p:cNvSpPr>
            <a:spLocks noGrp="1"/>
          </p:cNvSpPr>
          <p:nvPr>
            <p:ph type="title"/>
          </p:nvPr>
        </p:nvSpPr>
        <p:spPr/>
        <p:txBody>
          <a:bodyPr/>
          <a:lstStyle/>
          <a:p>
            <a:r>
              <a:rPr lang="en-US" dirty="0"/>
              <a:t>II.  The lower brain</a:t>
            </a:r>
          </a:p>
        </p:txBody>
      </p:sp>
      <p:sp>
        <p:nvSpPr>
          <p:cNvPr id="3" name="Content Placeholder 2">
            <a:extLst>
              <a:ext uri="{FF2B5EF4-FFF2-40B4-BE49-F238E27FC236}">
                <a16:creationId xmlns:a16="http://schemas.microsoft.com/office/drawing/2014/main" id="{132DBEDE-B309-41CC-B945-9E693CA8C677}"/>
              </a:ext>
            </a:extLst>
          </p:cNvPr>
          <p:cNvSpPr>
            <a:spLocks noGrp="1"/>
          </p:cNvSpPr>
          <p:nvPr>
            <p:ph idx="1"/>
          </p:nvPr>
        </p:nvSpPr>
        <p:spPr>
          <a:xfrm>
            <a:off x="531758" y="1934308"/>
            <a:ext cx="7543097" cy="4023360"/>
          </a:xfrm>
        </p:spPr>
        <p:txBody>
          <a:bodyPr/>
          <a:lstStyle/>
          <a:p>
            <a:r>
              <a:rPr lang="en-US" dirty="0"/>
              <a:t>The limbic system is involved in some emotions and in our ability to create and access memories.</a:t>
            </a:r>
          </a:p>
          <a:p>
            <a:r>
              <a:rPr lang="en-US" dirty="0"/>
              <a:t>The amygdala deals with the anger and fear, interacting with the hypothalamus for that emotion.</a:t>
            </a:r>
          </a:p>
          <a:p>
            <a:r>
              <a:rPr lang="en-US" dirty="0"/>
              <a:t>The hippocampus allows the brain to form memories.  The memories are not stored in the hippocampus, it just allows memories to be created and stored in the cortex.</a:t>
            </a:r>
          </a:p>
        </p:txBody>
      </p:sp>
      <p:pic>
        <p:nvPicPr>
          <p:cNvPr id="5" name="Picture 4">
            <a:extLst>
              <a:ext uri="{FF2B5EF4-FFF2-40B4-BE49-F238E27FC236}">
                <a16:creationId xmlns:a16="http://schemas.microsoft.com/office/drawing/2014/main" id="{04E7B06B-7724-4B4E-8C46-07EC36CD7F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7176" y="900332"/>
            <a:ext cx="3896409" cy="4923692"/>
          </a:xfrm>
          <a:prstGeom prst="rect">
            <a:avLst/>
          </a:prstGeom>
        </p:spPr>
      </p:pic>
    </p:spTree>
    <p:extLst>
      <p:ext uri="{BB962C8B-B14F-4D97-AF65-F5344CB8AC3E}">
        <p14:creationId xmlns:p14="http://schemas.microsoft.com/office/powerpoint/2010/main" val="262119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geekboy.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geekboy.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geekbo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4E201-6FB5-4368-B493-BADBC72F0400}"/>
              </a:ext>
            </a:extLst>
          </p:cNvPr>
          <p:cNvSpPr>
            <a:spLocks noGrp="1"/>
          </p:cNvSpPr>
          <p:nvPr>
            <p:ph type="title"/>
          </p:nvPr>
        </p:nvSpPr>
        <p:spPr/>
        <p:txBody>
          <a:bodyPr/>
          <a:lstStyle/>
          <a:p>
            <a:r>
              <a:rPr lang="en-US" dirty="0"/>
              <a:t>II.  The lower brain</a:t>
            </a:r>
          </a:p>
        </p:txBody>
      </p:sp>
      <p:sp>
        <p:nvSpPr>
          <p:cNvPr id="3" name="Content Placeholder 2">
            <a:extLst>
              <a:ext uri="{FF2B5EF4-FFF2-40B4-BE49-F238E27FC236}">
                <a16:creationId xmlns:a16="http://schemas.microsoft.com/office/drawing/2014/main" id="{E7AD02AA-4653-47C8-916D-5E806880D1B0}"/>
              </a:ext>
            </a:extLst>
          </p:cNvPr>
          <p:cNvSpPr>
            <a:spLocks noGrp="1"/>
          </p:cNvSpPr>
          <p:nvPr>
            <p:ph idx="1"/>
          </p:nvPr>
        </p:nvSpPr>
        <p:spPr>
          <a:xfrm>
            <a:off x="531759" y="1807699"/>
            <a:ext cx="6192598" cy="4023360"/>
          </a:xfrm>
        </p:spPr>
        <p:txBody>
          <a:bodyPr/>
          <a:lstStyle/>
          <a:p>
            <a:r>
              <a:rPr lang="en-US" dirty="0"/>
              <a:t>The cerebellum maintains balance and coordination, and controls voluntary muscle movement throughout the body.</a:t>
            </a:r>
          </a:p>
          <a:p>
            <a:r>
              <a:rPr lang="en-US" dirty="0"/>
              <a:t>The more you do an action or activity, the more used to doing that activity your cerebellum becomes.  You will eventually be able to do that activity without having to actively think about it.</a:t>
            </a:r>
          </a:p>
        </p:txBody>
      </p:sp>
      <p:pic>
        <p:nvPicPr>
          <p:cNvPr id="5" name="Picture 4">
            <a:extLst>
              <a:ext uri="{FF2B5EF4-FFF2-40B4-BE49-F238E27FC236}">
                <a16:creationId xmlns:a16="http://schemas.microsoft.com/office/drawing/2014/main" id="{59FA87D2-B8BC-42FE-9D8E-55C005DF0B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7877" y="2401838"/>
            <a:ext cx="4603059" cy="2549990"/>
          </a:xfrm>
          <a:prstGeom prst="rect">
            <a:avLst/>
          </a:prstGeom>
        </p:spPr>
      </p:pic>
    </p:spTree>
    <p:extLst>
      <p:ext uri="{BB962C8B-B14F-4D97-AF65-F5344CB8AC3E}">
        <p14:creationId xmlns:p14="http://schemas.microsoft.com/office/powerpoint/2010/main" val="325381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mission1.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mission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22152-B709-4780-8BE7-3D6953EFDF7D}"/>
              </a:ext>
            </a:extLst>
          </p:cNvPr>
          <p:cNvSpPr>
            <a:spLocks noGrp="1"/>
          </p:cNvSpPr>
          <p:nvPr>
            <p:ph type="title"/>
          </p:nvPr>
        </p:nvSpPr>
        <p:spPr/>
        <p:txBody>
          <a:bodyPr/>
          <a:lstStyle/>
          <a:p>
            <a:r>
              <a:rPr lang="en-US" dirty="0"/>
              <a:t>II.  The lower brain</a:t>
            </a:r>
          </a:p>
        </p:txBody>
      </p:sp>
      <p:sp>
        <p:nvSpPr>
          <p:cNvPr id="3" name="Content Placeholder 2">
            <a:extLst>
              <a:ext uri="{FF2B5EF4-FFF2-40B4-BE49-F238E27FC236}">
                <a16:creationId xmlns:a16="http://schemas.microsoft.com/office/drawing/2014/main" id="{1236BA4A-3927-47A3-8478-37926E87B71C}"/>
              </a:ext>
            </a:extLst>
          </p:cNvPr>
          <p:cNvSpPr>
            <a:spLocks noGrp="1"/>
          </p:cNvSpPr>
          <p:nvPr>
            <p:ph idx="1"/>
          </p:nvPr>
        </p:nvSpPr>
        <p:spPr>
          <a:xfrm>
            <a:off x="419217" y="1976511"/>
            <a:ext cx="6516155" cy="4023360"/>
          </a:xfrm>
        </p:spPr>
        <p:txBody>
          <a:bodyPr>
            <a:normAutofit lnSpcReduction="10000"/>
          </a:bodyPr>
          <a:lstStyle/>
          <a:p>
            <a:r>
              <a:rPr lang="en-US" dirty="0"/>
              <a:t>The reticular activating system is part of the reticular formation that keeps us alert and awake.  When many things are going on, our brain is alert and processing information. </a:t>
            </a:r>
          </a:p>
          <a:p>
            <a:r>
              <a:rPr lang="en-US" dirty="0"/>
              <a:t>When there is little change to what is going on, the RAS starts to put you to sleep.  That is why counting sheep helps you fall asleep.  The same thing over and over again slows down the RAS. </a:t>
            </a:r>
          </a:p>
          <a:p>
            <a:endParaRPr lang="en-US" dirty="0"/>
          </a:p>
        </p:txBody>
      </p:sp>
      <p:pic>
        <p:nvPicPr>
          <p:cNvPr id="5" name="Picture 4">
            <a:extLst>
              <a:ext uri="{FF2B5EF4-FFF2-40B4-BE49-F238E27FC236}">
                <a16:creationId xmlns:a16="http://schemas.microsoft.com/office/drawing/2014/main" id="{C86D4201-C43D-4327-AA92-966C604021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9884" y="2273617"/>
            <a:ext cx="4762500" cy="2676525"/>
          </a:xfrm>
          <a:prstGeom prst="rect">
            <a:avLst/>
          </a:prstGeom>
        </p:spPr>
      </p:pic>
    </p:spTree>
    <p:extLst>
      <p:ext uri="{BB962C8B-B14F-4D97-AF65-F5344CB8AC3E}">
        <p14:creationId xmlns:p14="http://schemas.microsoft.com/office/powerpoint/2010/main" val="32781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loveboundari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loveboundari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8BF35-E762-4069-9D39-9506C9333690}"/>
              </a:ext>
            </a:extLst>
          </p:cNvPr>
          <p:cNvSpPr>
            <a:spLocks noGrp="1"/>
          </p:cNvSpPr>
          <p:nvPr>
            <p:ph type="title"/>
          </p:nvPr>
        </p:nvSpPr>
        <p:spPr/>
        <p:txBody>
          <a:bodyPr/>
          <a:lstStyle/>
          <a:p>
            <a:r>
              <a:rPr lang="en-US" dirty="0"/>
              <a:t>In your notebooks</a:t>
            </a:r>
          </a:p>
        </p:txBody>
      </p:sp>
      <p:sp>
        <p:nvSpPr>
          <p:cNvPr id="3" name="Content Placeholder 2">
            <a:extLst>
              <a:ext uri="{FF2B5EF4-FFF2-40B4-BE49-F238E27FC236}">
                <a16:creationId xmlns:a16="http://schemas.microsoft.com/office/drawing/2014/main" id="{52259D59-53BC-46FD-A4AB-A14E73A50178}"/>
              </a:ext>
            </a:extLst>
          </p:cNvPr>
          <p:cNvSpPr>
            <a:spLocks noGrp="1"/>
          </p:cNvSpPr>
          <p:nvPr>
            <p:ph idx="1"/>
          </p:nvPr>
        </p:nvSpPr>
        <p:spPr/>
        <p:txBody>
          <a:bodyPr/>
          <a:lstStyle/>
          <a:p>
            <a:r>
              <a:rPr lang="en-US" dirty="0"/>
              <a:t>321 + 1</a:t>
            </a:r>
          </a:p>
          <a:p>
            <a:r>
              <a:rPr lang="en-US" dirty="0"/>
              <a:t>Write 3 things you learned</a:t>
            </a:r>
          </a:p>
          <a:p>
            <a:r>
              <a:rPr lang="en-US" dirty="0"/>
              <a:t>2 things you want to learn more about</a:t>
            </a:r>
          </a:p>
          <a:p>
            <a:r>
              <a:rPr lang="en-US" dirty="0"/>
              <a:t>1 thing you did not understand</a:t>
            </a:r>
          </a:p>
          <a:p>
            <a:r>
              <a:rPr lang="en-US" dirty="0"/>
              <a:t>And 1 thing someone else learned that you did not write down</a:t>
            </a:r>
          </a:p>
        </p:txBody>
      </p:sp>
    </p:spTree>
    <p:extLst>
      <p:ext uri="{BB962C8B-B14F-4D97-AF65-F5344CB8AC3E}">
        <p14:creationId xmlns:p14="http://schemas.microsoft.com/office/powerpoint/2010/main" val="23511389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87</TotalTime>
  <Words>531</Words>
  <Application>Microsoft Office PowerPoint</Application>
  <PresentationFormat>Widescreen</PresentationFormat>
  <Paragraphs>40</Paragraphs>
  <Slides>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vt:lpstr>
      <vt:lpstr>Tw Cen MT</vt:lpstr>
      <vt:lpstr>Tw Cen MT Condensed</vt:lpstr>
      <vt:lpstr>Wingdings 3</vt:lpstr>
      <vt:lpstr>Integral</vt:lpstr>
      <vt:lpstr>Chapter 3</vt:lpstr>
      <vt:lpstr>i.  Tasks of the cerebral hemispheres</vt:lpstr>
      <vt:lpstr>i.  Tasks of the cerebral hemispheres</vt:lpstr>
      <vt:lpstr>II.  The lower brain</vt:lpstr>
      <vt:lpstr>II.  The lower brain</vt:lpstr>
      <vt:lpstr>II.  The lower brain</vt:lpstr>
      <vt:lpstr>II.  The lower brain</vt:lpstr>
      <vt:lpstr>In your notebooks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dc:title>
  <dc:creator>Myers, Eric</dc:creator>
  <cp:lastModifiedBy>Eric Myers</cp:lastModifiedBy>
  <cp:revision>9</cp:revision>
  <dcterms:created xsi:type="dcterms:W3CDTF">2018-10-17T03:48:09Z</dcterms:created>
  <dcterms:modified xsi:type="dcterms:W3CDTF">2019-10-11T15:10:21Z</dcterms:modified>
</cp:coreProperties>
</file>