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2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48140-C384-449E-9A1F-8828D6773304}" type="datetimeFigureOut">
              <a:rPr lang="en-US" smtClean="0"/>
              <a:t>10/1/2018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E31FB-AAAF-440C-AB0C-BE4425140AAD}" type="slidenum">
              <a:rPr lang="en-US" smtClean="0"/>
              <a:t>‹#›</a:t>
            </a:fld>
            <a:endParaRPr lang="en-US"/>
          </a:p>
        </p:txBody>
      </p:sp>
    </p:spTree>
    <p:extLst>
      <p:ext uri="{BB962C8B-B14F-4D97-AF65-F5344CB8AC3E}">
        <p14:creationId xmlns:p14="http://schemas.microsoft.com/office/powerpoint/2010/main" val="3824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https://ltlatnd.files.wordpress.com/2011/06/ipad-pompeii-2.jpg</a:t>
            </a:r>
          </a:p>
        </p:txBody>
      </p:sp>
      <p:sp>
        <p:nvSpPr>
          <p:cNvPr id="4" name="Slide Number Placeholder 3"/>
          <p:cNvSpPr>
            <a:spLocks noGrp="1"/>
          </p:cNvSpPr>
          <p:nvPr>
            <p:ph type="sldNum" sz="quarter" idx="5"/>
          </p:nvPr>
        </p:nvSpPr>
        <p:spPr/>
        <p:txBody>
          <a:bodyPr/>
          <a:lstStyle/>
          <a:p>
            <a:fld id="{C7BE31FB-AAAF-440C-AB0C-BE4425140AAD}" type="slidenum">
              <a:rPr lang="en-US" smtClean="0"/>
              <a:t>2</a:t>
            </a:fld>
            <a:endParaRPr lang="en-US"/>
          </a:p>
        </p:txBody>
      </p:sp>
    </p:spTree>
    <p:extLst>
      <p:ext uri="{BB962C8B-B14F-4D97-AF65-F5344CB8AC3E}">
        <p14:creationId xmlns:p14="http://schemas.microsoft.com/office/powerpoint/2010/main" val="104721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https://study.com/cimages/videopreview/cross-sectional_preview_frame_107696.png</a:t>
            </a:r>
          </a:p>
        </p:txBody>
      </p:sp>
      <p:sp>
        <p:nvSpPr>
          <p:cNvPr id="4" name="Slide Number Placeholder 3"/>
          <p:cNvSpPr>
            <a:spLocks noGrp="1"/>
          </p:cNvSpPr>
          <p:nvPr>
            <p:ph type="sldNum" sz="quarter" idx="5"/>
          </p:nvPr>
        </p:nvSpPr>
        <p:spPr/>
        <p:txBody>
          <a:bodyPr/>
          <a:lstStyle/>
          <a:p>
            <a:fld id="{C7BE31FB-AAAF-440C-AB0C-BE4425140AAD}" type="slidenum">
              <a:rPr lang="en-US" smtClean="0"/>
              <a:t>11</a:t>
            </a:fld>
            <a:endParaRPr lang="en-US"/>
          </a:p>
        </p:txBody>
      </p:sp>
    </p:spTree>
    <p:extLst>
      <p:ext uri="{BB962C8B-B14F-4D97-AF65-F5344CB8AC3E}">
        <p14:creationId xmlns:p14="http://schemas.microsoft.com/office/powerpoint/2010/main" val="339184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http://www.lulumineuse.com/medias/images/age.jpg</a:t>
            </a:r>
          </a:p>
        </p:txBody>
      </p:sp>
      <p:sp>
        <p:nvSpPr>
          <p:cNvPr id="4" name="Slide Number Placeholder 3"/>
          <p:cNvSpPr>
            <a:spLocks noGrp="1"/>
          </p:cNvSpPr>
          <p:nvPr>
            <p:ph type="sldNum" sz="quarter" idx="5"/>
          </p:nvPr>
        </p:nvSpPr>
        <p:spPr/>
        <p:txBody>
          <a:bodyPr/>
          <a:lstStyle/>
          <a:p>
            <a:fld id="{C7BE31FB-AAAF-440C-AB0C-BE4425140AAD}" type="slidenum">
              <a:rPr lang="en-US" smtClean="0"/>
              <a:t>12</a:t>
            </a:fld>
            <a:endParaRPr lang="en-US"/>
          </a:p>
        </p:txBody>
      </p:sp>
    </p:spTree>
    <p:extLst>
      <p:ext uri="{BB962C8B-B14F-4D97-AF65-F5344CB8AC3E}">
        <p14:creationId xmlns:p14="http://schemas.microsoft.com/office/powerpoint/2010/main" val="45643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https://cpb-us-e1.wpmucdn.com/blogs.cornell.edu/dist/5/615/files/2011/04/control-group1.jpg</a:t>
            </a:r>
          </a:p>
        </p:txBody>
      </p:sp>
      <p:sp>
        <p:nvSpPr>
          <p:cNvPr id="4" name="Slide Number Placeholder 3"/>
          <p:cNvSpPr>
            <a:spLocks noGrp="1"/>
          </p:cNvSpPr>
          <p:nvPr>
            <p:ph type="sldNum" sz="quarter" idx="5"/>
          </p:nvPr>
        </p:nvSpPr>
        <p:spPr/>
        <p:txBody>
          <a:bodyPr/>
          <a:lstStyle/>
          <a:p>
            <a:fld id="{C7BE31FB-AAAF-440C-AB0C-BE4425140AAD}" type="slidenum">
              <a:rPr lang="en-US" smtClean="0"/>
              <a:t>3</a:t>
            </a:fld>
            <a:endParaRPr lang="en-US"/>
          </a:p>
        </p:txBody>
      </p:sp>
    </p:spTree>
    <p:extLst>
      <p:ext uri="{BB962C8B-B14F-4D97-AF65-F5344CB8AC3E}">
        <p14:creationId xmlns:p14="http://schemas.microsoft.com/office/powerpoint/2010/main" val="88100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https://experimentika.de/wp-content/uploads/2016/06/experimente-fuer-kinder-2.jpg</a:t>
            </a:r>
          </a:p>
        </p:txBody>
      </p:sp>
      <p:sp>
        <p:nvSpPr>
          <p:cNvPr id="4" name="Slide Number Placeholder 3"/>
          <p:cNvSpPr>
            <a:spLocks noGrp="1"/>
          </p:cNvSpPr>
          <p:nvPr>
            <p:ph type="sldNum" sz="quarter" idx="5"/>
          </p:nvPr>
        </p:nvSpPr>
        <p:spPr/>
        <p:txBody>
          <a:bodyPr/>
          <a:lstStyle/>
          <a:p>
            <a:fld id="{C7BE31FB-AAAF-440C-AB0C-BE4425140AAD}" type="slidenum">
              <a:rPr lang="en-US" smtClean="0"/>
              <a:t>4</a:t>
            </a:fld>
            <a:endParaRPr lang="en-US"/>
          </a:p>
        </p:txBody>
      </p:sp>
    </p:spTree>
    <p:extLst>
      <p:ext uri="{BB962C8B-B14F-4D97-AF65-F5344CB8AC3E}">
        <p14:creationId xmlns:p14="http://schemas.microsoft.com/office/powerpoint/2010/main" val="255884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http://piggybankbuilder.com/wp-content/uploads/2012/07/survey2.jpg</a:t>
            </a:r>
          </a:p>
        </p:txBody>
      </p:sp>
      <p:sp>
        <p:nvSpPr>
          <p:cNvPr id="4" name="Slide Number Placeholder 3"/>
          <p:cNvSpPr>
            <a:spLocks noGrp="1"/>
          </p:cNvSpPr>
          <p:nvPr>
            <p:ph type="sldNum" sz="quarter" idx="5"/>
          </p:nvPr>
        </p:nvSpPr>
        <p:spPr/>
        <p:txBody>
          <a:bodyPr/>
          <a:lstStyle/>
          <a:p>
            <a:fld id="{C7BE31FB-AAAF-440C-AB0C-BE4425140AAD}" type="slidenum">
              <a:rPr lang="en-US" smtClean="0"/>
              <a:t>5</a:t>
            </a:fld>
            <a:endParaRPr lang="en-US"/>
          </a:p>
        </p:txBody>
      </p:sp>
    </p:spTree>
    <p:extLst>
      <p:ext uri="{BB962C8B-B14F-4D97-AF65-F5344CB8AC3E}">
        <p14:creationId xmlns:p14="http://schemas.microsoft.com/office/powerpoint/2010/main" val="282898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https://c1.staticflickr.com/1/93/223839049_12f0df6d95_b.jpg</a:t>
            </a:r>
          </a:p>
        </p:txBody>
      </p:sp>
      <p:sp>
        <p:nvSpPr>
          <p:cNvPr id="4" name="Slide Number Placeholder 3"/>
          <p:cNvSpPr>
            <a:spLocks noGrp="1"/>
          </p:cNvSpPr>
          <p:nvPr>
            <p:ph type="sldNum" sz="quarter" idx="5"/>
          </p:nvPr>
        </p:nvSpPr>
        <p:spPr/>
        <p:txBody>
          <a:bodyPr/>
          <a:lstStyle/>
          <a:p>
            <a:fld id="{C7BE31FB-AAAF-440C-AB0C-BE4425140AAD}" type="slidenum">
              <a:rPr lang="en-US" smtClean="0"/>
              <a:t>6</a:t>
            </a:fld>
            <a:endParaRPr lang="en-US"/>
          </a:p>
        </p:txBody>
      </p:sp>
    </p:spTree>
    <p:extLst>
      <p:ext uri="{BB962C8B-B14F-4D97-AF65-F5344CB8AC3E}">
        <p14:creationId xmlns:p14="http://schemas.microsoft.com/office/powerpoint/2010/main" val="331551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http://img.ehowcdn.com/article-new/ehow/images/a07/ec/77/use-naturalistic-observation-antisocial-children-800x800.jpg</a:t>
            </a:r>
          </a:p>
        </p:txBody>
      </p:sp>
      <p:sp>
        <p:nvSpPr>
          <p:cNvPr id="4" name="Slide Number Placeholder 3"/>
          <p:cNvSpPr>
            <a:spLocks noGrp="1"/>
          </p:cNvSpPr>
          <p:nvPr>
            <p:ph type="sldNum" sz="quarter" idx="5"/>
          </p:nvPr>
        </p:nvSpPr>
        <p:spPr/>
        <p:txBody>
          <a:bodyPr/>
          <a:lstStyle/>
          <a:p>
            <a:fld id="{C7BE31FB-AAAF-440C-AB0C-BE4425140AAD}" type="slidenum">
              <a:rPr lang="en-US" smtClean="0"/>
              <a:t>7</a:t>
            </a:fld>
            <a:endParaRPr lang="en-US"/>
          </a:p>
        </p:txBody>
      </p:sp>
    </p:spTree>
    <p:extLst>
      <p:ext uri="{BB962C8B-B14F-4D97-AF65-F5344CB8AC3E}">
        <p14:creationId xmlns:p14="http://schemas.microsoft.com/office/powerpoint/2010/main" val="277343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https://flatironspi.com/wp-content/uploads/2016/07/interview.jpg</a:t>
            </a:r>
          </a:p>
        </p:txBody>
      </p:sp>
      <p:sp>
        <p:nvSpPr>
          <p:cNvPr id="4" name="Slide Number Placeholder 3"/>
          <p:cNvSpPr>
            <a:spLocks noGrp="1"/>
          </p:cNvSpPr>
          <p:nvPr>
            <p:ph type="sldNum" sz="quarter" idx="5"/>
          </p:nvPr>
        </p:nvSpPr>
        <p:spPr/>
        <p:txBody>
          <a:bodyPr/>
          <a:lstStyle/>
          <a:p>
            <a:fld id="{C7BE31FB-AAAF-440C-AB0C-BE4425140AAD}" type="slidenum">
              <a:rPr lang="en-US" smtClean="0"/>
              <a:t>8</a:t>
            </a:fld>
            <a:endParaRPr lang="en-US"/>
          </a:p>
        </p:txBody>
      </p:sp>
    </p:spTree>
    <p:extLst>
      <p:ext uri="{BB962C8B-B14F-4D97-AF65-F5344CB8AC3E}">
        <p14:creationId xmlns:p14="http://schemas.microsoft.com/office/powerpoint/2010/main" val="138831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https://www.interez.sk/wp-content/uploads/2016/10/7sekund4.jpg</a:t>
            </a:r>
          </a:p>
        </p:txBody>
      </p:sp>
      <p:sp>
        <p:nvSpPr>
          <p:cNvPr id="4" name="Slide Number Placeholder 3"/>
          <p:cNvSpPr>
            <a:spLocks noGrp="1"/>
          </p:cNvSpPr>
          <p:nvPr>
            <p:ph type="sldNum" sz="quarter" idx="5"/>
          </p:nvPr>
        </p:nvSpPr>
        <p:spPr/>
        <p:txBody>
          <a:bodyPr/>
          <a:lstStyle/>
          <a:p>
            <a:fld id="{C7BE31FB-AAAF-440C-AB0C-BE4425140AAD}" type="slidenum">
              <a:rPr lang="en-US" smtClean="0"/>
              <a:t>9</a:t>
            </a:fld>
            <a:endParaRPr lang="en-US"/>
          </a:p>
        </p:txBody>
      </p:sp>
    </p:spTree>
    <p:extLst>
      <p:ext uri="{BB962C8B-B14F-4D97-AF65-F5344CB8AC3E}">
        <p14:creationId xmlns:p14="http://schemas.microsoft.com/office/powerpoint/2010/main" val="82506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https://bluesyemre.files.wordpress.com/2012/01/personalitytestpsychologytest.gif</a:t>
            </a:r>
          </a:p>
        </p:txBody>
      </p:sp>
      <p:sp>
        <p:nvSpPr>
          <p:cNvPr id="4" name="Slide Number Placeholder 3"/>
          <p:cNvSpPr>
            <a:spLocks noGrp="1"/>
          </p:cNvSpPr>
          <p:nvPr>
            <p:ph type="sldNum" sz="quarter" idx="5"/>
          </p:nvPr>
        </p:nvSpPr>
        <p:spPr/>
        <p:txBody>
          <a:bodyPr/>
          <a:lstStyle/>
          <a:p>
            <a:fld id="{C7BE31FB-AAAF-440C-AB0C-BE4425140AAD}" type="slidenum">
              <a:rPr lang="en-US" smtClean="0"/>
              <a:t>10</a:t>
            </a:fld>
            <a:endParaRPr lang="en-US"/>
          </a:p>
        </p:txBody>
      </p:sp>
    </p:spTree>
    <p:extLst>
      <p:ext uri="{BB962C8B-B14F-4D97-AF65-F5344CB8AC3E}">
        <p14:creationId xmlns:p14="http://schemas.microsoft.com/office/powerpoint/2010/main" val="123000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10/1/2018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audio" Target="../media/audio18.wav"/></Relationships>
</file>

<file path=ppt/slides/_rels/slide11.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audio" Target="../media/audio20.wav"/></Relationships>
</file>

<file path=ppt/slides/_rels/slide1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audio" Target="../media/audio22.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audio" Target="../media/audio7.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audio" Target="../media/audio10.wav"/></Relationships>
</file>

<file path=ppt/slides/_rels/slide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audio" Target="../media/audio12.wav"/></Relationships>
</file>

<file path=ppt/slides/_rels/slide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audio" Target="../media/audio14.wav"/></Relationships>
</file>

<file path=ppt/slides/_rels/slide9.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978-9D30-4E8C-8073-11E06BD85B5C}"/>
              </a:ext>
            </a:extLst>
          </p:cNvPr>
          <p:cNvSpPr>
            <a:spLocks noGrp="1"/>
          </p:cNvSpPr>
          <p:nvPr>
            <p:ph type="ctrTitle"/>
          </p:nvPr>
        </p:nvSpPr>
        <p:spPr/>
        <p:txBody>
          <a:bodyPr/>
          <a:lstStyle/>
          <a:p>
            <a:r>
              <a:rPr lang="en-US" dirty="0"/>
              <a:t>Chapter 2</a:t>
            </a:r>
          </a:p>
        </p:txBody>
      </p:sp>
      <p:sp>
        <p:nvSpPr>
          <p:cNvPr id="3" name="Subtitle 2">
            <a:extLst>
              <a:ext uri="{FF2B5EF4-FFF2-40B4-BE49-F238E27FC236}">
                <a16:creationId xmlns:a16="http://schemas.microsoft.com/office/drawing/2014/main" id="{47F8C780-454D-4A71-A139-302F4B405AA1}"/>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1324914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30EE-46EC-4C70-A08F-7B7CB1FD13DC}"/>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F835CE75-B18D-4447-9BAE-82676A048F47}"/>
              </a:ext>
            </a:extLst>
          </p:cNvPr>
          <p:cNvSpPr>
            <a:spLocks noGrp="1"/>
          </p:cNvSpPr>
          <p:nvPr>
            <p:ph idx="1"/>
          </p:nvPr>
        </p:nvSpPr>
        <p:spPr>
          <a:xfrm>
            <a:off x="958866" y="1658221"/>
            <a:ext cx="6947177" cy="4587834"/>
          </a:xfrm>
        </p:spPr>
        <p:txBody>
          <a:bodyPr/>
          <a:lstStyle/>
          <a:p>
            <a:r>
              <a:rPr lang="en-US" dirty="0"/>
              <a:t>Psychological tests like IQ tests or personality tests can give information about individuals that may contradict what is generally thought of a person.</a:t>
            </a:r>
          </a:p>
          <a:p>
            <a:r>
              <a:rPr lang="en-US" dirty="0"/>
              <a:t>These are limited in the amount of information you can get, and they do not tell the whole story of the individual.  They should be combined with other pieces of information to get a better picture of the individual.</a:t>
            </a:r>
          </a:p>
        </p:txBody>
      </p:sp>
      <p:pic>
        <p:nvPicPr>
          <p:cNvPr id="5" name="Picture 4">
            <a:extLst>
              <a:ext uri="{FF2B5EF4-FFF2-40B4-BE49-F238E27FC236}">
                <a16:creationId xmlns:a16="http://schemas.microsoft.com/office/drawing/2014/main" id="{B3D5A1A1-B51B-45D2-A3A4-F9972B809541}"/>
              </a:ext>
            </a:extLst>
          </p:cNvPr>
          <p:cNvPicPr>
            <a:picLocks noChangeAspect="1"/>
          </p:cNvPicPr>
          <p:nvPr/>
        </p:nvPicPr>
        <p:blipFill>
          <a:blip r:embed="rId5"/>
          <a:stretch>
            <a:fillRect/>
          </a:stretch>
        </p:blipFill>
        <p:spPr>
          <a:xfrm>
            <a:off x="7906043" y="2048506"/>
            <a:ext cx="3810000" cy="3343275"/>
          </a:xfrm>
          <a:prstGeom prst="rect">
            <a:avLst/>
          </a:prstGeom>
        </p:spPr>
      </p:pic>
    </p:spTree>
    <p:extLst>
      <p:ext uri="{BB962C8B-B14F-4D97-AF65-F5344CB8AC3E}">
        <p14:creationId xmlns:p14="http://schemas.microsoft.com/office/powerpoint/2010/main" val="28342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infinityBeyond01.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inconceivable4.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infinityBeyond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2D1F-B7DA-4D79-8784-E73FB7FED089}"/>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3C486872-C56A-4FD0-B242-4569BA64D64D}"/>
              </a:ext>
            </a:extLst>
          </p:cNvPr>
          <p:cNvSpPr>
            <a:spLocks noGrp="1"/>
          </p:cNvSpPr>
          <p:nvPr>
            <p:ph idx="1"/>
          </p:nvPr>
        </p:nvSpPr>
        <p:spPr>
          <a:xfrm>
            <a:off x="930731" y="1587882"/>
            <a:ext cx="5667017" cy="4462062"/>
          </a:xfrm>
        </p:spPr>
        <p:txBody>
          <a:bodyPr>
            <a:normAutofit lnSpcReduction="10000"/>
          </a:bodyPr>
          <a:lstStyle/>
          <a:p>
            <a:r>
              <a:rPr lang="en-US" dirty="0"/>
              <a:t>Cross-sectional method looks at different age groups at the same time in order to understand changes that occur over time.  So gathering information from toddlers up to old age.</a:t>
            </a:r>
          </a:p>
          <a:p>
            <a:r>
              <a:rPr lang="en-US" dirty="0"/>
              <a:t>This can be problematic because everyone has not developed the same way or had the same experiences over time.  </a:t>
            </a:r>
          </a:p>
        </p:txBody>
      </p:sp>
      <p:pic>
        <p:nvPicPr>
          <p:cNvPr id="5" name="Picture 4">
            <a:extLst>
              <a:ext uri="{FF2B5EF4-FFF2-40B4-BE49-F238E27FC236}">
                <a16:creationId xmlns:a16="http://schemas.microsoft.com/office/drawing/2014/main" id="{4B98626C-5A84-4DB6-8225-AE40841DC1BF}"/>
              </a:ext>
            </a:extLst>
          </p:cNvPr>
          <p:cNvPicPr>
            <a:picLocks noChangeAspect="1"/>
          </p:cNvPicPr>
          <p:nvPr/>
        </p:nvPicPr>
        <p:blipFill>
          <a:blip r:embed="rId5"/>
          <a:stretch>
            <a:fillRect/>
          </a:stretch>
        </p:blipFill>
        <p:spPr>
          <a:xfrm>
            <a:off x="7179582" y="2106664"/>
            <a:ext cx="4653831" cy="2590842"/>
          </a:xfrm>
          <a:prstGeom prst="rect">
            <a:avLst/>
          </a:prstGeom>
        </p:spPr>
      </p:pic>
    </p:spTree>
    <p:extLst>
      <p:ext uri="{BB962C8B-B14F-4D97-AF65-F5344CB8AC3E}">
        <p14:creationId xmlns:p14="http://schemas.microsoft.com/office/powerpoint/2010/main" val="264356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hazam2.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shazam2.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tripledogda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2849-F4C4-4C6C-AF89-5A9D480C6773}"/>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F88AD4A2-6A32-4783-A5F9-D021BDCCCD3C}"/>
              </a:ext>
            </a:extLst>
          </p:cNvPr>
          <p:cNvSpPr>
            <a:spLocks noGrp="1"/>
          </p:cNvSpPr>
          <p:nvPr>
            <p:ph idx="1"/>
          </p:nvPr>
        </p:nvSpPr>
        <p:spPr>
          <a:xfrm>
            <a:off x="1029205" y="1784830"/>
            <a:ext cx="5216850" cy="3997828"/>
          </a:xfrm>
        </p:spPr>
        <p:txBody>
          <a:bodyPr/>
          <a:lstStyle/>
          <a:p>
            <a:r>
              <a:rPr lang="en-US" dirty="0"/>
              <a:t>A better, but more costly and time-consuming, method is the longitudinal study.  This is when you follow the same group for a long period of time to observe the changes that happen.</a:t>
            </a:r>
          </a:p>
          <a:p>
            <a:pPr marL="6160" indent="0">
              <a:buNone/>
            </a:pPr>
            <a:endParaRPr lang="en-US" dirty="0"/>
          </a:p>
        </p:txBody>
      </p:sp>
      <p:pic>
        <p:nvPicPr>
          <p:cNvPr id="5" name="Picture 4">
            <a:extLst>
              <a:ext uri="{FF2B5EF4-FFF2-40B4-BE49-F238E27FC236}">
                <a16:creationId xmlns:a16="http://schemas.microsoft.com/office/drawing/2014/main" id="{E25D2D12-F3EB-4DCA-A732-764B61E23ED3}"/>
              </a:ext>
            </a:extLst>
          </p:cNvPr>
          <p:cNvPicPr>
            <a:picLocks noChangeAspect="1"/>
          </p:cNvPicPr>
          <p:nvPr/>
        </p:nvPicPr>
        <p:blipFill>
          <a:blip r:embed="rId5"/>
          <a:stretch>
            <a:fillRect/>
          </a:stretch>
        </p:blipFill>
        <p:spPr>
          <a:xfrm>
            <a:off x="6461344" y="2377109"/>
            <a:ext cx="5358323" cy="2635625"/>
          </a:xfrm>
          <a:prstGeom prst="rect">
            <a:avLst/>
          </a:prstGeom>
        </p:spPr>
      </p:pic>
    </p:spTree>
    <p:extLst>
      <p:ext uri="{BB962C8B-B14F-4D97-AF65-F5344CB8AC3E}">
        <p14:creationId xmlns:p14="http://schemas.microsoft.com/office/powerpoint/2010/main" val="100170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eeto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needcloth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5FBC-2C21-409A-BAC4-A85E87B9EE80}"/>
              </a:ext>
            </a:extLst>
          </p:cNvPr>
          <p:cNvSpPr>
            <a:spLocks noGrp="1"/>
          </p:cNvSpPr>
          <p:nvPr>
            <p:ph type="title"/>
          </p:nvPr>
        </p:nvSpPr>
        <p:spPr/>
        <p:txBody>
          <a:bodyPr/>
          <a:lstStyle/>
          <a:p>
            <a:r>
              <a:rPr lang="en-US" dirty="0"/>
              <a:t>In your notebooks</a:t>
            </a:r>
          </a:p>
        </p:txBody>
      </p:sp>
      <p:sp>
        <p:nvSpPr>
          <p:cNvPr id="3" name="Content Placeholder 2">
            <a:extLst>
              <a:ext uri="{FF2B5EF4-FFF2-40B4-BE49-F238E27FC236}">
                <a16:creationId xmlns:a16="http://schemas.microsoft.com/office/drawing/2014/main" id="{09FAEA8F-2D01-4B58-B761-1EDF19313955}"/>
              </a:ext>
            </a:extLst>
          </p:cNvPr>
          <p:cNvSpPr>
            <a:spLocks noGrp="1"/>
          </p:cNvSpPr>
          <p:nvPr>
            <p:ph idx="1"/>
          </p:nvPr>
        </p:nvSpPr>
        <p:spPr/>
        <p:txBody>
          <a:bodyPr/>
          <a:lstStyle/>
          <a:p>
            <a:r>
              <a:rPr lang="en-US" dirty="0"/>
              <a:t>Choose a method of research that you would choose to test out your experiment about which kind of person would be more helpful.  Explain why that would be the best method, how the experiment would look, and what problems you will have to deal with in that type of experiment.</a:t>
            </a:r>
          </a:p>
        </p:txBody>
      </p:sp>
    </p:spTree>
    <p:extLst>
      <p:ext uri="{BB962C8B-B14F-4D97-AF65-F5344CB8AC3E}">
        <p14:creationId xmlns:p14="http://schemas.microsoft.com/office/powerpoint/2010/main" val="37370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F715-508E-489C-8D4A-3DA35370627A}"/>
              </a:ext>
            </a:extLst>
          </p:cNvPr>
          <p:cNvSpPr>
            <a:spLocks noGrp="1"/>
          </p:cNvSpPr>
          <p:nvPr>
            <p:ph type="title"/>
          </p:nvPr>
        </p:nvSpPr>
        <p:spPr/>
        <p:txBody>
          <a:bodyPr/>
          <a:lstStyle/>
          <a:p>
            <a:r>
              <a:rPr lang="en-US" dirty="0"/>
              <a:t>I.  Field Studies</a:t>
            </a:r>
          </a:p>
        </p:txBody>
      </p:sp>
      <p:sp>
        <p:nvSpPr>
          <p:cNvPr id="3" name="Content Placeholder 2">
            <a:extLst>
              <a:ext uri="{FF2B5EF4-FFF2-40B4-BE49-F238E27FC236}">
                <a16:creationId xmlns:a16="http://schemas.microsoft.com/office/drawing/2014/main" id="{62CCFFEA-57EE-4A82-BB96-F6F68CE450EF}"/>
              </a:ext>
            </a:extLst>
          </p:cNvPr>
          <p:cNvSpPr>
            <a:spLocks noGrp="1"/>
          </p:cNvSpPr>
          <p:nvPr>
            <p:ph idx="1"/>
          </p:nvPr>
        </p:nvSpPr>
        <p:spPr>
          <a:xfrm>
            <a:off x="1010114" y="1751671"/>
            <a:ext cx="6827600" cy="3997828"/>
          </a:xfrm>
        </p:spPr>
        <p:txBody>
          <a:bodyPr/>
          <a:lstStyle/>
          <a:p>
            <a:r>
              <a:rPr lang="en-US" dirty="0"/>
              <a:t>Not all experiments are done in labs.  When experiments are done outside of a lab they are called field studies, since they are done in the “field”.</a:t>
            </a:r>
          </a:p>
          <a:p>
            <a:r>
              <a:rPr lang="en-US" dirty="0"/>
              <a:t>For any experiment, there are two different groups that are being tested:  the control group and the experimental group.</a:t>
            </a:r>
          </a:p>
        </p:txBody>
      </p:sp>
      <p:pic>
        <p:nvPicPr>
          <p:cNvPr id="5" name="Picture 4">
            <a:extLst>
              <a:ext uri="{FF2B5EF4-FFF2-40B4-BE49-F238E27FC236}">
                <a16:creationId xmlns:a16="http://schemas.microsoft.com/office/drawing/2014/main" id="{EE73A115-0C5C-4F32-9349-13EDA1A67D79}"/>
              </a:ext>
            </a:extLst>
          </p:cNvPr>
          <p:cNvPicPr>
            <a:picLocks noChangeAspect="1"/>
          </p:cNvPicPr>
          <p:nvPr/>
        </p:nvPicPr>
        <p:blipFill>
          <a:blip r:embed="rId6"/>
          <a:stretch>
            <a:fillRect/>
          </a:stretch>
        </p:blipFill>
        <p:spPr>
          <a:xfrm>
            <a:off x="7837714" y="2884837"/>
            <a:ext cx="3188466" cy="2087879"/>
          </a:xfrm>
          <a:prstGeom prst="rect">
            <a:avLst/>
          </a:prstGeom>
        </p:spPr>
      </p:pic>
    </p:spTree>
    <p:extLst>
      <p:ext uri="{BB962C8B-B14F-4D97-AF65-F5344CB8AC3E}">
        <p14:creationId xmlns:p14="http://schemas.microsoft.com/office/powerpoint/2010/main" val="10975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daplane.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daplan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oughsyr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3A8B-7500-49C9-A932-302DA666AC83}"/>
              </a:ext>
            </a:extLst>
          </p:cNvPr>
          <p:cNvSpPr>
            <a:spLocks noGrp="1"/>
          </p:cNvSpPr>
          <p:nvPr>
            <p:ph type="title"/>
          </p:nvPr>
        </p:nvSpPr>
        <p:spPr/>
        <p:txBody>
          <a:bodyPr/>
          <a:lstStyle/>
          <a:p>
            <a:r>
              <a:rPr lang="en-US" dirty="0"/>
              <a:t>I.  Field Studies</a:t>
            </a:r>
          </a:p>
        </p:txBody>
      </p:sp>
      <p:sp>
        <p:nvSpPr>
          <p:cNvPr id="3" name="Content Placeholder 2">
            <a:extLst>
              <a:ext uri="{FF2B5EF4-FFF2-40B4-BE49-F238E27FC236}">
                <a16:creationId xmlns:a16="http://schemas.microsoft.com/office/drawing/2014/main" id="{4B720BFF-0350-4309-98C3-0E6AA8D19D20}"/>
              </a:ext>
            </a:extLst>
          </p:cNvPr>
          <p:cNvSpPr>
            <a:spLocks noGrp="1"/>
          </p:cNvSpPr>
          <p:nvPr>
            <p:ph idx="1"/>
          </p:nvPr>
        </p:nvSpPr>
        <p:spPr>
          <a:xfrm>
            <a:off x="997051" y="1790859"/>
            <a:ext cx="6213646" cy="3997828"/>
          </a:xfrm>
        </p:spPr>
        <p:txBody>
          <a:bodyPr/>
          <a:lstStyle/>
          <a:p>
            <a:r>
              <a:rPr lang="en-US" dirty="0"/>
              <a:t>The control group is the group that does not have any changes given to it.  No variables are changed for the control group.</a:t>
            </a:r>
          </a:p>
          <a:p>
            <a:r>
              <a:rPr lang="en-US" dirty="0"/>
              <a:t>This gives researchers information about the way the experiment goes when nothing is changed.</a:t>
            </a:r>
          </a:p>
        </p:txBody>
      </p:sp>
      <p:pic>
        <p:nvPicPr>
          <p:cNvPr id="5" name="Picture 4">
            <a:extLst>
              <a:ext uri="{FF2B5EF4-FFF2-40B4-BE49-F238E27FC236}">
                <a16:creationId xmlns:a16="http://schemas.microsoft.com/office/drawing/2014/main" id="{E7E791DD-4F5F-4CFE-B0E4-89C18F0BA05B}"/>
              </a:ext>
            </a:extLst>
          </p:cNvPr>
          <p:cNvPicPr>
            <a:picLocks noChangeAspect="1"/>
          </p:cNvPicPr>
          <p:nvPr/>
        </p:nvPicPr>
        <p:blipFill>
          <a:blip r:embed="rId5"/>
          <a:stretch>
            <a:fillRect/>
          </a:stretch>
        </p:blipFill>
        <p:spPr>
          <a:xfrm>
            <a:off x="7400782" y="2492187"/>
            <a:ext cx="3729319" cy="2796989"/>
          </a:xfrm>
          <a:prstGeom prst="rect">
            <a:avLst/>
          </a:prstGeom>
        </p:spPr>
      </p:pic>
    </p:spTree>
    <p:extLst>
      <p:ext uri="{BB962C8B-B14F-4D97-AF65-F5344CB8AC3E}">
        <p14:creationId xmlns:p14="http://schemas.microsoft.com/office/powerpoint/2010/main" val="31071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otstuff.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flingpoo.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hotstuf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7061-C209-4A7C-B1F0-A1907D1CB327}"/>
              </a:ext>
            </a:extLst>
          </p:cNvPr>
          <p:cNvSpPr>
            <a:spLocks noGrp="1"/>
          </p:cNvSpPr>
          <p:nvPr>
            <p:ph type="title"/>
          </p:nvPr>
        </p:nvSpPr>
        <p:spPr/>
        <p:txBody>
          <a:bodyPr/>
          <a:lstStyle/>
          <a:p>
            <a:r>
              <a:rPr lang="en-US" dirty="0"/>
              <a:t>I.  Field Studies</a:t>
            </a:r>
          </a:p>
        </p:txBody>
      </p:sp>
      <p:sp>
        <p:nvSpPr>
          <p:cNvPr id="3" name="Content Placeholder 2">
            <a:extLst>
              <a:ext uri="{FF2B5EF4-FFF2-40B4-BE49-F238E27FC236}">
                <a16:creationId xmlns:a16="http://schemas.microsoft.com/office/drawing/2014/main" id="{46A2E0A7-6F1E-41EE-AD37-7F2D81CE5FE7}"/>
              </a:ext>
            </a:extLst>
          </p:cNvPr>
          <p:cNvSpPr>
            <a:spLocks noGrp="1"/>
          </p:cNvSpPr>
          <p:nvPr>
            <p:ph idx="1"/>
          </p:nvPr>
        </p:nvSpPr>
        <p:spPr>
          <a:xfrm>
            <a:off x="931736" y="1725545"/>
            <a:ext cx="6618595" cy="3997828"/>
          </a:xfrm>
        </p:spPr>
        <p:txBody>
          <a:bodyPr/>
          <a:lstStyle/>
          <a:p>
            <a:r>
              <a:rPr lang="en-US" dirty="0"/>
              <a:t>The experimental group has variables that are changed by the researcher, and then they measure or record the reaction to the change.</a:t>
            </a:r>
          </a:p>
          <a:p>
            <a:r>
              <a:rPr lang="en-US" dirty="0"/>
              <a:t>There can be more than one experimental group, depending if there are more variables that the researcher is looking in to.</a:t>
            </a:r>
          </a:p>
        </p:txBody>
      </p:sp>
      <p:pic>
        <p:nvPicPr>
          <p:cNvPr id="5" name="Picture 4">
            <a:extLst>
              <a:ext uri="{FF2B5EF4-FFF2-40B4-BE49-F238E27FC236}">
                <a16:creationId xmlns:a16="http://schemas.microsoft.com/office/drawing/2014/main" id="{7933CDC2-E93C-4038-8897-D2D349FCF930}"/>
              </a:ext>
            </a:extLst>
          </p:cNvPr>
          <p:cNvPicPr>
            <a:picLocks noChangeAspect="1"/>
          </p:cNvPicPr>
          <p:nvPr/>
        </p:nvPicPr>
        <p:blipFill>
          <a:blip r:embed="rId5"/>
          <a:stretch>
            <a:fillRect/>
          </a:stretch>
        </p:blipFill>
        <p:spPr>
          <a:xfrm>
            <a:off x="7550331" y="2286184"/>
            <a:ext cx="3810000" cy="2876550"/>
          </a:xfrm>
          <a:prstGeom prst="rect">
            <a:avLst/>
          </a:prstGeom>
        </p:spPr>
      </p:pic>
    </p:spTree>
    <p:extLst>
      <p:ext uri="{BB962C8B-B14F-4D97-AF65-F5344CB8AC3E}">
        <p14:creationId xmlns:p14="http://schemas.microsoft.com/office/powerpoint/2010/main" val="27395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ookgood.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funnyonc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ookgoo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3834-EF2F-4DF6-8FC9-C9954A00D238}"/>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E3DE3CCA-7478-4E4C-9E02-70E2E427C610}"/>
              </a:ext>
            </a:extLst>
          </p:cNvPr>
          <p:cNvSpPr>
            <a:spLocks noGrp="1"/>
          </p:cNvSpPr>
          <p:nvPr>
            <p:ph idx="1"/>
          </p:nvPr>
        </p:nvSpPr>
        <p:spPr>
          <a:xfrm>
            <a:off x="944799" y="1756694"/>
            <a:ext cx="6567349" cy="3997828"/>
          </a:xfrm>
        </p:spPr>
        <p:txBody>
          <a:bodyPr/>
          <a:lstStyle/>
          <a:p>
            <a:r>
              <a:rPr lang="en-US" dirty="0"/>
              <a:t>Survey method is when a small group of people are asked questions about their feelings, opinions, or behaviors.</a:t>
            </a:r>
          </a:p>
          <a:p>
            <a:r>
              <a:rPr lang="en-US" dirty="0"/>
              <a:t>This experiment depends heavily on who is chosen to participate in the survey.  Since it is impossible to ask every single person in the country the questions, a sample must be used.</a:t>
            </a:r>
          </a:p>
        </p:txBody>
      </p:sp>
      <p:pic>
        <p:nvPicPr>
          <p:cNvPr id="5" name="Picture 4">
            <a:extLst>
              <a:ext uri="{FF2B5EF4-FFF2-40B4-BE49-F238E27FC236}">
                <a16:creationId xmlns:a16="http://schemas.microsoft.com/office/drawing/2014/main" id="{B4059635-6509-4E3F-8F71-6EA9D5954C64}"/>
              </a:ext>
            </a:extLst>
          </p:cNvPr>
          <p:cNvPicPr>
            <a:picLocks noChangeAspect="1"/>
          </p:cNvPicPr>
          <p:nvPr/>
        </p:nvPicPr>
        <p:blipFill>
          <a:blip r:embed="rId5"/>
          <a:stretch>
            <a:fillRect/>
          </a:stretch>
        </p:blipFill>
        <p:spPr>
          <a:xfrm>
            <a:off x="7873804" y="2419447"/>
            <a:ext cx="3503149" cy="2335433"/>
          </a:xfrm>
          <a:prstGeom prst="rect">
            <a:avLst/>
          </a:prstGeom>
        </p:spPr>
      </p:pic>
    </p:spTree>
    <p:extLst>
      <p:ext uri="{BB962C8B-B14F-4D97-AF65-F5344CB8AC3E}">
        <p14:creationId xmlns:p14="http://schemas.microsoft.com/office/powerpoint/2010/main" val="392307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4" name="stopquotingstarwars.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D84-2179-4A94-9988-32ED3BAB8F45}"/>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EEB85A03-93E9-49B4-A1E4-DE45FFC0D1AA}"/>
              </a:ext>
            </a:extLst>
          </p:cNvPr>
          <p:cNvSpPr>
            <a:spLocks noGrp="1"/>
          </p:cNvSpPr>
          <p:nvPr>
            <p:ph idx="1"/>
          </p:nvPr>
        </p:nvSpPr>
        <p:spPr>
          <a:xfrm>
            <a:off x="1001069" y="1700423"/>
            <a:ext cx="6131251" cy="3997828"/>
          </a:xfrm>
        </p:spPr>
        <p:txBody>
          <a:bodyPr/>
          <a:lstStyle/>
          <a:p>
            <a:r>
              <a:rPr lang="en-US" dirty="0"/>
              <a:t>When the sample truly reflects the larger group, it is a representative sample.</a:t>
            </a:r>
          </a:p>
          <a:p>
            <a:r>
              <a:rPr lang="en-US" dirty="0"/>
              <a:t>Another major consideration is how the questions are worded.  The questions can be phrased in a way to get a specific response, or the data can be used to answer a completely different question.</a:t>
            </a:r>
          </a:p>
        </p:txBody>
      </p:sp>
      <p:pic>
        <p:nvPicPr>
          <p:cNvPr id="5" name="Picture 4">
            <a:extLst>
              <a:ext uri="{FF2B5EF4-FFF2-40B4-BE49-F238E27FC236}">
                <a16:creationId xmlns:a16="http://schemas.microsoft.com/office/drawing/2014/main" id="{E0DE1A09-1EBE-43BE-8F04-DCED50FC0E5F}"/>
              </a:ext>
            </a:extLst>
          </p:cNvPr>
          <p:cNvPicPr>
            <a:picLocks noChangeAspect="1"/>
          </p:cNvPicPr>
          <p:nvPr/>
        </p:nvPicPr>
        <p:blipFill>
          <a:blip r:embed="rId5"/>
          <a:stretch>
            <a:fillRect/>
          </a:stretch>
        </p:blipFill>
        <p:spPr>
          <a:xfrm>
            <a:off x="7446102" y="1489839"/>
            <a:ext cx="3452894" cy="4603859"/>
          </a:xfrm>
          <a:prstGeom prst="rect">
            <a:avLst/>
          </a:prstGeom>
        </p:spPr>
      </p:pic>
    </p:spTree>
    <p:extLst>
      <p:ext uri="{BB962C8B-B14F-4D97-AF65-F5344CB8AC3E}">
        <p14:creationId xmlns:p14="http://schemas.microsoft.com/office/powerpoint/2010/main" val="5756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justMetYou.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justMetYou.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oriental_g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6939-EB8B-4CAE-9257-89E321918160}"/>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E6DE35CA-7299-4D00-AF75-6B3FF155A54B}"/>
              </a:ext>
            </a:extLst>
          </p:cNvPr>
          <p:cNvSpPr>
            <a:spLocks noGrp="1"/>
          </p:cNvSpPr>
          <p:nvPr>
            <p:ph idx="1"/>
          </p:nvPr>
        </p:nvSpPr>
        <p:spPr>
          <a:xfrm>
            <a:off x="944799" y="1644152"/>
            <a:ext cx="7059718" cy="4405791"/>
          </a:xfrm>
        </p:spPr>
        <p:txBody>
          <a:bodyPr>
            <a:normAutofit/>
          </a:bodyPr>
          <a:lstStyle/>
          <a:p>
            <a:r>
              <a:rPr lang="en-US" dirty="0"/>
              <a:t>Naturalistic observation is watching the subjects in their daily activity without interference.  The subjects will show their own natural behavior, and that gives the researcher realistic information.</a:t>
            </a:r>
          </a:p>
          <a:p>
            <a:r>
              <a:rPr lang="en-US" dirty="0"/>
              <a:t>The problem with this is that the observer may interpret actions incorrectly, since they cannot ask the subject why they are acting a certain way or doing a certain thing.</a:t>
            </a:r>
          </a:p>
        </p:txBody>
      </p:sp>
      <p:pic>
        <p:nvPicPr>
          <p:cNvPr id="5" name="Picture 4">
            <a:extLst>
              <a:ext uri="{FF2B5EF4-FFF2-40B4-BE49-F238E27FC236}">
                <a16:creationId xmlns:a16="http://schemas.microsoft.com/office/drawing/2014/main" id="{F4F702C7-5CA5-4835-99BF-695182E2148F}"/>
              </a:ext>
            </a:extLst>
          </p:cNvPr>
          <p:cNvPicPr>
            <a:picLocks noChangeAspect="1"/>
          </p:cNvPicPr>
          <p:nvPr/>
        </p:nvPicPr>
        <p:blipFill>
          <a:blip r:embed="rId5"/>
          <a:stretch>
            <a:fillRect/>
          </a:stretch>
        </p:blipFill>
        <p:spPr>
          <a:xfrm>
            <a:off x="8004517" y="2304592"/>
            <a:ext cx="3952875" cy="2752725"/>
          </a:xfrm>
          <a:prstGeom prst="rect">
            <a:avLst/>
          </a:prstGeom>
        </p:spPr>
      </p:pic>
    </p:spTree>
    <p:extLst>
      <p:ext uri="{BB962C8B-B14F-4D97-AF65-F5344CB8AC3E}">
        <p14:creationId xmlns:p14="http://schemas.microsoft.com/office/powerpoint/2010/main" val="34731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me_get_it.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notkeepingjob.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ome_get_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3496-A42F-476F-A4AC-34795BE45FC0}"/>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9BABA4A5-2259-4774-89F9-3F3F677DE00B}"/>
              </a:ext>
            </a:extLst>
          </p:cNvPr>
          <p:cNvSpPr>
            <a:spLocks noGrp="1"/>
          </p:cNvSpPr>
          <p:nvPr>
            <p:ph idx="1"/>
          </p:nvPr>
        </p:nvSpPr>
        <p:spPr>
          <a:xfrm>
            <a:off x="930731" y="1658221"/>
            <a:ext cx="7155434" cy="3997828"/>
          </a:xfrm>
        </p:spPr>
        <p:txBody>
          <a:bodyPr/>
          <a:lstStyle/>
          <a:p>
            <a:r>
              <a:rPr lang="en-US" dirty="0"/>
              <a:t>Interviews are directly asking the people for information about themselves.  But since the person being interviewed knows they are being studied, they may change their answers to try and make themselves look or sound better.</a:t>
            </a:r>
          </a:p>
          <a:p>
            <a:r>
              <a:rPr lang="en-US" dirty="0"/>
              <a:t>Another problem is the interviewer bringing in their own bias, and having those prejudices change their interpretation of the answers.</a:t>
            </a:r>
          </a:p>
        </p:txBody>
      </p:sp>
      <p:pic>
        <p:nvPicPr>
          <p:cNvPr id="5" name="Picture 4">
            <a:extLst>
              <a:ext uri="{FF2B5EF4-FFF2-40B4-BE49-F238E27FC236}">
                <a16:creationId xmlns:a16="http://schemas.microsoft.com/office/drawing/2014/main" id="{AB9AEFA9-96B0-4517-B24B-16D6A831117D}"/>
              </a:ext>
            </a:extLst>
          </p:cNvPr>
          <p:cNvPicPr>
            <a:picLocks noChangeAspect="1"/>
          </p:cNvPicPr>
          <p:nvPr/>
        </p:nvPicPr>
        <p:blipFill>
          <a:blip r:embed="rId5"/>
          <a:stretch>
            <a:fillRect/>
          </a:stretch>
        </p:blipFill>
        <p:spPr>
          <a:xfrm>
            <a:off x="7991400" y="2486358"/>
            <a:ext cx="3617373" cy="2085642"/>
          </a:xfrm>
          <a:prstGeom prst="rect">
            <a:avLst/>
          </a:prstGeom>
        </p:spPr>
      </p:pic>
    </p:spTree>
    <p:extLst>
      <p:ext uri="{BB962C8B-B14F-4D97-AF65-F5344CB8AC3E}">
        <p14:creationId xmlns:p14="http://schemas.microsoft.com/office/powerpoint/2010/main" val="35465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cum.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tooStupid2insult.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c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FC55-22F6-492C-95EB-03CCE6F4DEB6}"/>
              </a:ext>
            </a:extLst>
          </p:cNvPr>
          <p:cNvSpPr>
            <a:spLocks noGrp="1"/>
          </p:cNvSpPr>
          <p:nvPr>
            <p:ph type="title"/>
          </p:nvPr>
        </p:nvSpPr>
        <p:spPr/>
        <p:txBody>
          <a:bodyPr/>
          <a:lstStyle/>
          <a:p>
            <a:r>
              <a:rPr lang="en-US" dirty="0"/>
              <a:t>II.  Other methods for studying behavior</a:t>
            </a:r>
          </a:p>
        </p:txBody>
      </p:sp>
      <p:sp>
        <p:nvSpPr>
          <p:cNvPr id="3" name="Content Placeholder 2">
            <a:extLst>
              <a:ext uri="{FF2B5EF4-FFF2-40B4-BE49-F238E27FC236}">
                <a16:creationId xmlns:a16="http://schemas.microsoft.com/office/drawing/2014/main" id="{C155A65F-5A52-4802-A5EE-EFC376E23136}"/>
              </a:ext>
            </a:extLst>
          </p:cNvPr>
          <p:cNvSpPr>
            <a:spLocks noGrp="1"/>
          </p:cNvSpPr>
          <p:nvPr>
            <p:ph idx="1"/>
          </p:nvPr>
        </p:nvSpPr>
        <p:spPr>
          <a:xfrm>
            <a:off x="930731" y="1430086"/>
            <a:ext cx="6103115" cy="4872240"/>
          </a:xfrm>
        </p:spPr>
        <p:txBody>
          <a:bodyPr/>
          <a:lstStyle/>
          <a:p>
            <a:r>
              <a:rPr lang="en-US" dirty="0"/>
              <a:t>Case study method is usually about only one person, and is designed to get lengthy, detailed information about that person.  It is less about what a person says than about how they approach issues in their lives.</a:t>
            </a:r>
          </a:p>
          <a:p>
            <a:r>
              <a:rPr lang="en-US" dirty="0"/>
              <a:t>The main problem with this is you cannot generalize the findings, since they are specific to one person.</a:t>
            </a:r>
          </a:p>
        </p:txBody>
      </p:sp>
      <p:pic>
        <p:nvPicPr>
          <p:cNvPr id="5" name="Picture 4">
            <a:extLst>
              <a:ext uri="{FF2B5EF4-FFF2-40B4-BE49-F238E27FC236}">
                <a16:creationId xmlns:a16="http://schemas.microsoft.com/office/drawing/2014/main" id="{E6202664-8C16-4D3E-9D0B-FAF9F285E95E}"/>
              </a:ext>
            </a:extLst>
          </p:cNvPr>
          <p:cNvPicPr>
            <a:picLocks noChangeAspect="1"/>
          </p:cNvPicPr>
          <p:nvPr/>
        </p:nvPicPr>
        <p:blipFill>
          <a:blip r:embed="rId5"/>
          <a:stretch>
            <a:fillRect/>
          </a:stretch>
        </p:blipFill>
        <p:spPr>
          <a:xfrm>
            <a:off x="7372643" y="2569805"/>
            <a:ext cx="4401786" cy="2934524"/>
          </a:xfrm>
          <a:prstGeom prst="rect">
            <a:avLst/>
          </a:prstGeom>
        </p:spPr>
      </p:pic>
    </p:spTree>
    <p:extLst>
      <p:ext uri="{BB962C8B-B14F-4D97-AF65-F5344CB8AC3E}">
        <p14:creationId xmlns:p14="http://schemas.microsoft.com/office/powerpoint/2010/main" val="49694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uildingfire1.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karaoke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uildingfire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439</TotalTime>
  <Words>909</Words>
  <Application>Microsoft Office PowerPoint</Application>
  <PresentationFormat>Widescreen</PresentationFormat>
  <Paragraphs>58</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MS Shell Dlg 2</vt:lpstr>
      <vt:lpstr>Wingdings</vt:lpstr>
      <vt:lpstr>Wingdings 3</vt:lpstr>
      <vt:lpstr>Madison</vt:lpstr>
      <vt:lpstr>Chapter 2</vt:lpstr>
      <vt:lpstr>I.  Field Studies</vt:lpstr>
      <vt:lpstr>I.  Field Studies</vt:lpstr>
      <vt:lpstr>I.  Field Studies</vt:lpstr>
      <vt:lpstr>II.  Other methods for studying behavior</vt:lpstr>
      <vt:lpstr>II.  Other methods for studying behavior</vt:lpstr>
      <vt:lpstr>II.  Other methods for studying behavior</vt:lpstr>
      <vt:lpstr>II.  Other methods for studying behavior</vt:lpstr>
      <vt:lpstr>II.  Other methods for studying behavior</vt:lpstr>
      <vt:lpstr>II.  Other methods for studying behavior</vt:lpstr>
      <vt:lpstr>II.  Other methods for studying behavior</vt:lpstr>
      <vt:lpstr>II.  Other methods for studying behavior</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Myers, Eric</dc:creator>
  <cp:lastModifiedBy>Myers, Eric</cp:lastModifiedBy>
  <cp:revision>12</cp:revision>
  <dcterms:created xsi:type="dcterms:W3CDTF">2018-10-01T20:42:06Z</dcterms:created>
  <dcterms:modified xsi:type="dcterms:W3CDTF">2018-10-02T04:01:45Z</dcterms:modified>
</cp:coreProperties>
</file>