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6C308"/>
    <a:srgbClr val="5B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F3900-666A-4767-956E-D8B687F0417C}" v="56" dt="2019-11-22T18:02:52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Myers" userId="2d6f6171bbbacf5b" providerId="LiveId" clId="{56CF3900-666A-4767-956E-D8B687F0417C}"/>
    <pc:docChg chg="modSld">
      <pc:chgData name="Eric Myers" userId="2d6f6171bbbacf5b" providerId="LiveId" clId="{56CF3900-666A-4767-956E-D8B687F0417C}" dt="2019-11-22T18:02:52.927" v="55" actId="20577"/>
      <pc:docMkLst>
        <pc:docMk/>
      </pc:docMkLst>
      <pc:sldChg chg="modSp">
        <pc:chgData name="Eric Myers" userId="2d6f6171bbbacf5b" providerId="LiveId" clId="{56CF3900-666A-4767-956E-D8B687F0417C}" dt="2019-11-22T18:02:52.927" v="55" actId="20577"/>
        <pc:sldMkLst>
          <pc:docMk/>
          <pc:sldMk cId="0" sldId="258"/>
        </pc:sldMkLst>
        <pc:spChg chg="mod">
          <ac:chgData name="Eric Myers" userId="2d6f6171bbbacf5b" providerId="LiveId" clId="{56CF3900-666A-4767-956E-D8B687F0417C}" dt="2019-11-22T18:02:52.927" v="55" actId="20577"/>
          <ac:spMkLst>
            <pc:docMk/>
            <pc:sldMk cId="0" sldId="258"/>
            <ac:spMk id="4099" creationId="{00000000-0000-0000-0000-000000000000}"/>
          </ac:spMkLst>
        </pc:spChg>
      </pc:sldChg>
    </pc:docChg>
  </pc:docChgLst>
  <pc:docChgLst>
    <pc:chgData name="Eric Myers" userId="2d6f6171bbbacf5b" providerId="LiveId" clId="{4CB40E46-41C6-4315-B59E-3C838E177144}"/>
    <pc:docChg chg="modSld">
      <pc:chgData name="Eric Myers" userId="2d6f6171bbbacf5b" providerId="LiveId" clId="{4CB40E46-41C6-4315-B59E-3C838E177144}" dt="2018-04-25T14:29:01.803" v="8" actId="255"/>
      <pc:docMkLst>
        <pc:docMk/>
      </pc:docMkLst>
      <pc:sldChg chg="modSp">
        <pc:chgData name="Eric Myers" userId="2d6f6171bbbacf5b" providerId="LiveId" clId="{4CB40E46-41C6-4315-B59E-3C838E177144}" dt="2018-04-25T14:28:32.252" v="6" actId="255"/>
        <pc:sldMkLst>
          <pc:docMk/>
          <pc:sldMk cId="0" sldId="257"/>
        </pc:sldMkLst>
        <pc:spChg chg="mod">
          <ac:chgData name="Eric Myers" userId="2d6f6171bbbacf5b" providerId="LiveId" clId="{4CB40E46-41C6-4315-B59E-3C838E177144}" dt="2018-04-25T14:28:32.252" v="6" actId="255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8:44.332" v="7" actId="255"/>
        <pc:sldMkLst>
          <pc:docMk/>
          <pc:sldMk cId="0" sldId="258"/>
        </pc:sldMkLst>
        <pc:spChg chg="mod">
          <ac:chgData name="Eric Myers" userId="2d6f6171bbbacf5b" providerId="LiveId" clId="{4CB40E46-41C6-4315-B59E-3C838E177144}" dt="2018-04-25T14:28:44.332" v="7" actId="255"/>
          <ac:spMkLst>
            <pc:docMk/>
            <pc:sldMk cId="0" sldId="258"/>
            <ac:spMk id="4099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9:01.803" v="8" actId="255"/>
        <pc:sldMkLst>
          <pc:docMk/>
          <pc:sldMk cId="0" sldId="259"/>
        </pc:sldMkLst>
        <pc:spChg chg="mod">
          <ac:chgData name="Eric Myers" userId="2d6f6171bbbacf5b" providerId="LiveId" clId="{4CB40E46-41C6-4315-B59E-3C838E177144}" dt="2018-04-25T14:29:01.803" v="8" actId="255"/>
          <ac:spMkLst>
            <pc:docMk/>
            <pc:sldMk cId="0" sldId="259"/>
            <ac:spMk id="5123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7:12.026" v="0" actId="255"/>
        <pc:sldMkLst>
          <pc:docMk/>
          <pc:sldMk cId="0" sldId="261"/>
        </pc:sldMkLst>
        <pc:spChg chg="mod">
          <ac:chgData name="Eric Myers" userId="2d6f6171bbbacf5b" providerId="LiveId" clId="{4CB40E46-41C6-4315-B59E-3C838E177144}" dt="2018-04-25T14:27:12.026" v="0" actId="255"/>
          <ac:spMkLst>
            <pc:docMk/>
            <pc:sldMk cId="0" sldId="261"/>
            <ac:spMk id="7171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7:26.294" v="1" actId="255"/>
        <pc:sldMkLst>
          <pc:docMk/>
          <pc:sldMk cId="0" sldId="264"/>
        </pc:sldMkLst>
        <pc:spChg chg="mod">
          <ac:chgData name="Eric Myers" userId="2d6f6171bbbacf5b" providerId="LiveId" clId="{4CB40E46-41C6-4315-B59E-3C838E177144}" dt="2018-04-25T14:27:26.294" v="1" actId="255"/>
          <ac:spMkLst>
            <pc:docMk/>
            <pc:sldMk cId="0" sldId="264"/>
            <ac:spMk id="10243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7:38.919" v="2" actId="255"/>
        <pc:sldMkLst>
          <pc:docMk/>
          <pc:sldMk cId="0" sldId="265"/>
        </pc:sldMkLst>
        <pc:spChg chg="mod">
          <ac:chgData name="Eric Myers" userId="2d6f6171bbbacf5b" providerId="LiveId" clId="{4CB40E46-41C6-4315-B59E-3C838E177144}" dt="2018-04-25T14:27:38.919" v="2" actId="255"/>
          <ac:spMkLst>
            <pc:docMk/>
            <pc:sldMk cId="0" sldId="265"/>
            <ac:spMk id="11267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7:48.693" v="3" actId="255"/>
        <pc:sldMkLst>
          <pc:docMk/>
          <pc:sldMk cId="0" sldId="266"/>
        </pc:sldMkLst>
        <pc:spChg chg="mod">
          <ac:chgData name="Eric Myers" userId="2d6f6171bbbacf5b" providerId="LiveId" clId="{4CB40E46-41C6-4315-B59E-3C838E177144}" dt="2018-04-25T14:27:48.693" v="3" actId="255"/>
          <ac:spMkLst>
            <pc:docMk/>
            <pc:sldMk cId="0" sldId="266"/>
            <ac:spMk id="12291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7:59.813" v="4" actId="255"/>
        <pc:sldMkLst>
          <pc:docMk/>
          <pc:sldMk cId="0" sldId="267"/>
        </pc:sldMkLst>
        <pc:spChg chg="mod">
          <ac:chgData name="Eric Myers" userId="2d6f6171bbbacf5b" providerId="LiveId" clId="{4CB40E46-41C6-4315-B59E-3C838E177144}" dt="2018-04-25T14:27:59.813" v="4" actId="255"/>
          <ac:spMkLst>
            <pc:docMk/>
            <pc:sldMk cId="0" sldId="267"/>
            <ac:spMk id="13315" creationId="{00000000-0000-0000-0000-000000000000}"/>
          </ac:spMkLst>
        </pc:spChg>
      </pc:sldChg>
      <pc:sldChg chg="modSp">
        <pc:chgData name="Eric Myers" userId="2d6f6171bbbacf5b" providerId="LiveId" clId="{4CB40E46-41C6-4315-B59E-3C838E177144}" dt="2018-04-25T14:28:09.611" v="5" actId="255"/>
        <pc:sldMkLst>
          <pc:docMk/>
          <pc:sldMk cId="0" sldId="268"/>
        </pc:sldMkLst>
        <pc:spChg chg="mod">
          <ac:chgData name="Eric Myers" userId="2d6f6171bbbacf5b" providerId="LiveId" clId="{4CB40E46-41C6-4315-B59E-3C838E177144}" dt="2018-04-25T14:28:09.611" v="5" actId="255"/>
          <ac:spMkLst>
            <pc:docMk/>
            <pc:sldMk cId="0" sldId="268"/>
            <ac:spMk id="143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AFC3F2-253B-4E5E-8A3E-99DF7C751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6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52BB9B-B227-4598-8C29-E04B297742B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http://upload.wikimedia.org/wikipedia/commons/4/43/Supreme_Court_US_2010.jpg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CC4DA-4891-4BFE-BAAF-0A4E0C899F0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http://www.vesid.nysed.gov/queens/images/DSC0052.jpg</a:t>
            </a:r>
          </a:p>
          <a:p>
            <a:r>
              <a:rPr lang="en-US" altLang="en-US"/>
              <a:t>http://www.landmarkcases.org/miranda/images/miranda_arrest.jpg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7285B-A876-40AB-973D-6FBAE200AA9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http://www.floridasupremecourt.org/education/cybercourt/test/wethepeople.gif</a:t>
            </a:r>
          </a:p>
          <a:p>
            <a:r>
              <a:rPr lang="en-US" altLang="en-US"/>
              <a:t>http://www.thegremlin.com/COURTART/reiter/9-052.JPG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6DB6E-E01C-4632-A35E-047E9151CB4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http://coleman.senate.gov/index.cfm?FuseAction=DataPipes.ViewImage&amp;Image_id=288&amp;ImageStoreType_id=2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B3FEF-553A-4B52-9A73-E9BABFEAA13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http://www.decaturdaily.com/decaturdaily/livingtoday/060730/jordan.shtml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776161-CABB-414D-997C-FB8BA02D742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http://www.pcimagenetwork.com/mill/photo1.jpg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27549-2719-4586-AB1F-DFB7FA531ED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http://newsimg.bbc.co.uk/media/images/40966000/jpg/_40966870_bushalito_ap203b.jpg</a:t>
            </a:r>
          </a:p>
          <a:p>
            <a:r>
              <a:rPr lang="en-US" altLang="en-US"/>
              <a:t>http://www.mattszabo.com/Miers-Bush-thumb.jpg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BE59-46D9-45AA-8256-D0AA520D50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http://www.fadtoys.com/political/republican-elephant-lg.jpg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31FB-F229-4C86-9F43-2A360B12C7B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http://picturethispartnership.org.uk/thumbs%20up%20col.gif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2B7C1-2124-4E8C-9150-5605F26684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0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82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23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990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29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70EB0-3AC2-4F4A-9FF3-93B32CA1EA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2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8CFE-C24E-4C4D-A0E7-300FB87EB6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0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5F06E-40D5-4F00-9A48-FE78ABE3D9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BFC8-6D8D-42CA-97CA-EC3D1F1108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2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AFCE-9177-4D12-90B3-1120F150286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25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E518-3127-49C8-B228-210C940822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4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CC3DB-CB1B-4E48-83B7-116616BEBA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09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B74C-FB6F-4BB5-A655-6AF5CA924C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0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8538-F9F5-4841-A9A3-D5072EC472E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75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453A-0E92-4177-A383-D0E19C2ED6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33C549-ED46-496D-8145-94E48178F3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abane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26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4" Type="http://schemas.openxmlformats.org/officeDocument/2006/relationships/audio" Target="../media/audio1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Supreme Court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Ch 11 sec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Appointing Justices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4958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 sz="2800" dirty="0"/>
              <a:t>The American Bar Association, a national organization in the legal profession, has played an important role in the selection of justices by rating nominees’ qualifications</a:t>
            </a:r>
            <a:r>
              <a:rPr lang="en-US" altLang="en-US" dirty="0"/>
              <a:t>.</a:t>
            </a:r>
          </a:p>
        </p:txBody>
      </p:sp>
      <p:pic>
        <p:nvPicPr>
          <p:cNvPr id="12293" name="Picture 5" descr="American Bar Associa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2133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edin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Appointing Justices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UcPeriod" startAt="4"/>
            </a:pPr>
            <a:r>
              <a:rPr lang="en-US" altLang="en-US" sz="2800" dirty="0"/>
              <a:t>Interest groups such as organized labor, civil rights groups, and the National Organization for Women attempt to influence Senators’ voting on nominated justices.</a:t>
            </a:r>
          </a:p>
        </p:txBody>
      </p:sp>
      <p:pic>
        <p:nvPicPr>
          <p:cNvPr id="13317" name="Picture 5" descr="smred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41630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ba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gato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Appointing Justices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UcPeriod" startAt="5"/>
            </a:pPr>
            <a:r>
              <a:rPr lang="en-US" altLang="en-US" sz="2800" dirty="0"/>
              <a:t>Sitting Supreme Court justices may have considerable influence in the selection of new justices.</a:t>
            </a:r>
          </a:p>
        </p:txBody>
      </p:sp>
      <p:pic>
        <p:nvPicPr>
          <p:cNvPr id="14341" name="Picture 5" descr="thumbs%20up%20c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3051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nty_mess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iental_g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3 2 1 +1</a:t>
            </a:r>
          </a:p>
          <a:p>
            <a:r>
              <a:rPr lang="en-US" altLang="en-US"/>
              <a:t>Three things you learned</a:t>
            </a:r>
          </a:p>
          <a:p>
            <a:r>
              <a:rPr lang="en-US" altLang="en-US"/>
              <a:t>Two things you want to learn more about</a:t>
            </a:r>
          </a:p>
          <a:p>
            <a:r>
              <a:rPr lang="en-US" altLang="en-US"/>
              <a:t>One thing you did not understand</a:t>
            </a:r>
          </a:p>
          <a:p>
            <a:r>
              <a:rPr lang="en-US" altLang="en-US"/>
              <a:t>One thing someone else learned that you did not write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114800" cy="5029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/>
              <a:t>The Supreme Court has both appellate and original jurisdiction.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/>
              <a:t>The Court consists of nine justices: eight associate justices and one chief justice.</a:t>
            </a:r>
          </a:p>
        </p:txBody>
      </p:sp>
      <p:pic>
        <p:nvPicPr>
          <p:cNvPr id="1026" name="Picture 2" descr="http://upload.wikimedia.org/wikipedia/commons/4/43/Supreme_Court_US_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3053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mpol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572000" cy="4876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 sz="2800" dirty="0"/>
              <a:t>Congress sets the salary of the justices and may not reduce it.  </a:t>
            </a:r>
            <a:r>
              <a:rPr lang="en-US" altLang="en-US" sz="2800"/>
              <a:t>Currently it is $255,000.00 per year.</a:t>
            </a:r>
            <a:endParaRPr lang="en-US" altLang="en-US" sz="2800" dirty="0"/>
          </a:p>
          <a:p>
            <a:pPr marL="609600" indent="-609600">
              <a:lnSpc>
                <a:spcPct val="90000"/>
              </a:lnSpc>
              <a:buFontTx/>
              <a:buAutoNum type="alphaUcPeriod" startAt="3"/>
            </a:pPr>
            <a:r>
              <a:rPr lang="en-US" altLang="en-US" sz="2800" dirty="0"/>
              <a:t>Congress may remove justices by impeachment for treason, bribery, or other high crimes and misdemeanors.</a:t>
            </a:r>
          </a:p>
        </p:txBody>
      </p:sp>
      <p:pic>
        <p:nvPicPr>
          <p:cNvPr id="4101" name="Picture 5" descr="miranda_arr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28956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SC00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1242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opthe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UcPeriod" startAt="5"/>
            </a:pPr>
            <a:r>
              <a:rPr lang="en-US" altLang="en-US" sz="2800" dirty="0"/>
              <a:t>The justices duties are not defined in the Constitution but have evolved from laws and through tradition.</a:t>
            </a:r>
          </a:p>
          <a:p>
            <a:pPr marL="609600" indent="-609600">
              <a:buFontTx/>
              <a:buAutoNum type="alphaUcPeriod" startAt="5"/>
            </a:pPr>
            <a:r>
              <a:rPr lang="en-US" altLang="en-US" sz="2800" dirty="0"/>
              <a:t>The justices’ main duty is to hear and rule on cases.</a:t>
            </a:r>
          </a:p>
        </p:txBody>
      </p:sp>
      <p:pic>
        <p:nvPicPr>
          <p:cNvPr id="5125" name="Picture 5" descr="wethe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9-05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657600" cy="27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finish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tfinish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war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goo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562600" cy="4724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7"/>
            </a:pPr>
            <a:r>
              <a:rPr lang="en-US" altLang="en-US" sz="2800"/>
              <a:t>The chief justice also provides leadership for the Court, presiding over sessions and conferences at which cases are discussed among the justices.</a:t>
            </a:r>
          </a:p>
          <a:p>
            <a:pPr marL="609600" indent="-609600">
              <a:lnSpc>
                <a:spcPct val="90000"/>
              </a:lnSpc>
              <a:buFontTx/>
              <a:buAutoNum type="alphaUcPeriod" startAt="7"/>
            </a:pPr>
            <a:r>
              <a:rPr lang="en-US" altLang="en-US" sz="2800"/>
              <a:t>The justices also have limited duties related to the 12 federal judicial circuits; on occasion they may serve on high-level commissions.</a:t>
            </a:r>
          </a:p>
        </p:txBody>
      </p:sp>
      <p:pic>
        <p:nvPicPr>
          <p:cNvPr id="6149" name="Picture 5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667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ccoy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spicab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609600" indent="-609600">
              <a:buFontTx/>
              <a:buAutoNum type="alphaUcPeriod" startAt="9"/>
            </a:pPr>
            <a:r>
              <a:rPr lang="en-US" altLang="en-US" sz="2800" dirty="0"/>
              <a:t>Law clerks chosen by the justices help them research cases, summarize key issues in cases, and assist in writing drafts of justices’ opinions.</a:t>
            </a:r>
          </a:p>
          <a:p>
            <a:pPr marL="609600" indent="-609600">
              <a:buFontTx/>
              <a:buNone/>
            </a:pPr>
            <a:endParaRPr lang="en-US" altLang="en-US" dirty="0"/>
          </a:p>
        </p:txBody>
      </p:sp>
      <p:pic>
        <p:nvPicPr>
          <p:cNvPr id="7173" name="Picture 5" descr="Laura Watkins Jordan, a Decatur High School graduate, is permanent law clerk for U.S. District Judge R. David Proctor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3337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m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wei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I.  Supreme Court Jurisdiction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2672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 startAt="10"/>
            </a:pPr>
            <a:r>
              <a:rPr lang="en-US" altLang="en-US" sz="2800"/>
              <a:t>Most justices have been federal or state judges or have held other legal positions such as attorney general; most have considerable legal experience, are in their 50s or 60s. And come from upper socioeconomic levels.</a:t>
            </a:r>
          </a:p>
        </p:txBody>
      </p:sp>
      <p:pic>
        <p:nvPicPr>
          <p:cNvPr id="8197" name="Picture 5" descr="phot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akingidi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Appointing Justices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altLang="en-US" sz="2800" dirty="0"/>
              <a:t>Justices are appointed by the president and must be approved by the Senate; in the twentieth century most nominations have been confirmed.</a:t>
            </a:r>
          </a:p>
          <a:p>
            <a:pPr marL="609600" indent="-609600">
              <a:buFontTx/>
              <a:buAutoNum type="alphaUcPeriod"/>
            </a:pPr>
            <a:endParaRPr lang="en-US" altLang="en-US" dirty="0"/>
          </a:p>
        </p:txBody>
      </p:sp>
      <p:pic>
        <p:nvPicPr>
          <p:cNvPr id="10245" name="Picture 5" descr="_40966870_bushalito_ap203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14800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Miers-Bush-thum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19600"/>
            <a:ext cx="42386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bc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unnyi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sssen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II.  Appointing Justices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257800" cy="4525963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AutoNum type="alphaUcPeriod" startAt="2"/>
            </a:pPr>
            <a:r>
              <a:rPr lang="en-US" altLang="en-US" sz="2800" dirty="0"/>
              <a:t>Political considerations often play a major part in presidential appointments to the Court, with members of the presidents’ own party usually being named, if their prospects of winning Senate approval are good.</a:t>
            </a:r>
          </a:p>
        </p:txBody>
      </p:sp>
      <p:pic>
        <p:nvPicPr>
          <p:cNvPr id="11269" name="Picture 5" descr="republican-elephant-l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8336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h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uche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653</Words>
  <Application>Microsoft Office PowerPoint</Application>
  <PresentationFormat>On-screen Show (4:3)</PresentationFormat>
  <Paragraphs>55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The Supreme Court</vt:lpstr>
      <vt:lpstr>I.  Supreme Court Jurisdiction</vt:lpstr>
      <vt:lpstr>I.  Supreme Court Jurisdiction</vt:lpstr>
      <vt:lpstr>I.  Supreme Court Jurisdiction</vt:lpstr>
      <vt:lpstr>I.  Supreme Court Jurisdiction</vt:lpstr>
      <vt:lpstr>I.  Supreme Court Jurisdiction</vt:lpstr>
      <vt:lpstr>I.  Supreme Court Jurisdiction</vt:lpstr>
      <vt:lpstr>II.  Appointing Justices</vt:lpstr>
      <vt:lpstr>II.  Appointing Justices</vt:lpstr>
      <vt:lpstr>II.  Appointing Justices</vt:lpstr>
      <vt:lpstr>II.  Appointing Justices</vt:lpstr>
      <vt:lpstr>II.  Appointing Justices</vt:lpstr>
      <vt:lpstr>Assignment </vt:lpstr>
    </vt:vector>
  </TitlesOfParts>
  <Company>Chino Hills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</dc:creator>
  <cp:lastModifiedBy>Eric Myers</cp:lastModifiedBy>
  <cp:revision>15</cp:revision>
  <dcterms:created xsi:type="dcterms:W3CDTF">2007-02-04T22:09:01Z</dcterms:created>
  <dcterms:modified xsi:type="dcterms:W3CDTF">2019-11-22T18:03:01Z</dcterms:modified>
</cp:coreProperties>
</file>